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5DFAC-5F40-4C75-BA6E-8F0F1D558AF2}" type="datetimeFigureOut">
              <a:rPr lang="it-IT" smtClean="0"/>
              <a:t>02/05/2016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C8D98-503B-4696-B94E-A277F2265B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6300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79B25-DEDA-45A4-B93A-E60185AAACE6}" type="datetime1">
              <a:rPr lang="it-IT" smtClean="0"/>
              <a:t>02/05/2016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04A2-3DB0-4165-B446-C3262685D361}" type="datetime1">
              <a:rPr lang="it-IT" smtClean="0"/>
              <a:t>02/05/2016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F7F8-26B3-44F5-92FC-DC584307D008}" type="datetime1">
              <a:rPr lang="it-IT" smtClean="0"/>
              <a:t>02/05/2016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0DDC-2AD9-4ADA-AECE-8107A8AE644E}" type="datetime1">
              <a:rPr lang="it-IT" smtClean="0"/>
              <a:t>02/05/2016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B71FD-4F10-4406-BF61-EA0A69D879E2}" type="datetime1">
              <a:rPr lang="it-IT" smtClean="0"/>
              <a:t>02/05/2016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0137-1A2C-4B87-8AAC-1D94BC1B8DA3}" type="datetime1">
              <a:rPr lang="it-IT" smtClean="0"/>
              <a:t>02/05/2016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08B1-8228-4374-84A3-53C05A60BBCA}" type="datetime1">
              <a:rPr lang="it-IT" smtClean="0"/>
              <a:t>02/05/2016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F82A-FA13-4A9A-83BD-A0B49DE77456}" type="datetime1">
              <a:rPr lang="it-IT" smtClean="0"/>
              <a:t>02/05/2016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987A-FA78-47C9-9356-532AF8A7348B}" type="datetime1">
              <a:rPr lang="it-IT" smtClean="0"/>
              <a:t>02/05/2016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BF03-7D89-4766-BC64-9688EF0D7596}" type="datetime1">
              <a:rPr lang="it-IT" smtClean="0"/>
              <a:t>02/05/2016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DAC3-85F2-4CA3-9213-0F39099155EC}" type="datetime1">
              <a:rPr lang="it-IT" smtClean="0"/>
              <a:t>02/05/2016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359073A-772D-4626-AF4D-49161C2034FD}" type="slidenum">
              <a:rPr lang="it-IT" smtClean="0"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29C11AB-BEE0-4968-8CEC-0000D26D144E}" type="datetime1">
              <a:rPr lang="it-IT" smtClean="0"/>
              <a:t>02/05/2016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448271"/>
          </a:xfrm>
        </p:spPr>
        <p:txBody>
          <a:bodyPr>
            <a:noAutofit/>
          </a:bodyPr>
          <a:lstStyle/>
          <a:p>
            <a:r>
              <a:rPr lang="it-IT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SERATA ROTARIANA </a:t>
            </a:r>
            <a:br>
              <a:rPr lang="it-IT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PRESENTAZIONE DI UNA STANZA SENSORIALE PRESSO ISTITUTO CERRIS</a:t>
            </a:r>
            <a:endParaRPr lang="it-IT" sz="4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1043608" y="3284984"/>
            <a:ext cx="7200800" cy="1752600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-Cura ed assistenza alla persona</a:t>
            </a:r>
          </a:p>
          <a:p>
            <a:r>
              <a:rPr lang="it-IT" dirty="0" smtClean="0"/>
              <a:t>-Rapporti con la famiglia</a:t>
            </a:r>
          </a:p>
          <a:p>
            <a:r>
              <a:rPr lang="it-IT" dirty="0" smtClean="0"/>
              <a:t>-Mantenimento delle autonomie del paziente</a:t>
            </a:r>
          </a:p>
          <a:p>
            <a:r>
              <a:rPr lang="it-IT" dirty="0" smtClean="0"/>
              <a:t>-Sviluppo </a:t>
            </a:r>
            <a:r>
              <a:rPr lang="it-IT" dirty="0" smtClean="0"/>
              <a:t>delle capacità inespresse</a:t>
            </a:r>
          </a:p>
          <a:p>
            <a:r>
              <a:rPr lang="it-IT" dirty="0" smtClean="0"/>
              <a:t>con diverse strategie</a:t>
            </a:r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1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79512" y="5445224"/>
            <a:ext cx="8064896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000" dirty="0" smtClean="0"/>
              <a:t>Cura le capacità inespresse del paziente e i suoi silenzi creando occasioni di FELICITA’ in ragazzi fragili o con deficit cognitivi, motori o di comunicazione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749120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786210"/>
          </a:xfrm>
        </p:spPr>
        <p:txBody>
          <a:bodyPr/>
          <a:lstStyle/>
          <a:p>
            <a:r>
              <a:rPr lang="it-IT" dirty="0" smtClean="0"/>
              <a:t>VARIE FORME DEL DISAGIO SOCIALE – Il linguaggio che manca: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2276872"/>
            <a:ext cx="7848872" cy="4320480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È maggiore nell’età evolutiva</a:t>
            </a:r>
          </a:p>
          <a:p>
            <a:r>
              <a:rPr lang="it-IT" dirty="0" smtClean="0"/>
              <a:t>Manca una identità personale e comportamentale</a:t>
            </a:r>
          </a:p>
          <a:p>
            <a:r>
              <a:rPr lang="it-IT" dirty="0" smtClean="0"/>
              <a:t>Mancano i compiti evolutivi che sono richiesti nello svolgimento della vita quotidiana e di adattarsi ai cambiamenti somatici</a:t>
            </a:r>
          </a:p>
          <a:p>
            <a:r>
              <a:rPr lang="it-IT" dirty="0" smtClean="0"/>
              <a:t>Partecipazione ai gruppi di lavoro o di studio </a:t>
            </a:r>
          </a:p>
          <a:p>
            <a:r>
              <a:rPr lang="it-IT" dirty="0" smtClean="0"/>
              <a:t>Incapacità a gestire le relazioni quotidiane rifiutandone le regole per incomprensione</a:t>
            </a:r>
          </a:p>
          <a:p>
            <a:r>
              <a:rPr lang="it-IT" dirty="0" smtClean="0"/>
              <a:t>Incapacità ad adattarsi ai cambiamenti somatici</a:t>
            </a:r>
          </a:p>
          <a:p>
            <a:r>
              <a:rPr lang="it-IT" dirty="0" smtClean="0"/>
              <a:t>Mantenere rapporti a scuola, di gioco o di lavoro</a:t>
            </a:r>
          </a:p>
          <a:p>
            <a:r>
              <a:rPr lang="it-IT" dirty="0" smtClean="0"/>
              <a:t>Sindrome esistenziale così definita</a:t>
            </a:r>
          </a:p>
          <a:p>
            <a:r>
              <a:rPr lang="it-IT" dirty="0" smtClean="0"/>
              <a:t>Rifiutare il progetto educativo di un contesto di cura e di riabilitazione</a:t>
            </a:r>
          </a:p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554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PROGETTO EDUCATIVO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Ordine e pulizia dei propri spazi personali</a:t>
            </a:r>
          </a:p>
          <a:p>
            <a:r>
              <a:rPr lang="it-IT" dirty="0" smtClean="0"/>
              <a:t>Responsabilità del comportamento quotidiano </a:t>
            </a:r>
          </a:p>
          <a:p>
            <a:r>
              <a:rPr lang="it-IT" dirty="0" smtClean="0"/>
              <a:t>Interazione con gli altri ospiti del centro educativo e riabilitativo</a:t>
            </a:r>
          </a:p>
          <a:p>
            <a:r>
              <a:rPr lang="it-IT" dirty="0" smtClean="0"/>
              <a:t>Necessità di sottoporre il paziente al metodo Snoezelen</a:t>
            </a:r>
          </a:p>
          <a:p>
            <a:r>
              <a:rPr lang="it-IT" dirty="0" smtClean="0"/>
              <a:t>Indicare e valutare gli indicatori comportamentali nei soggetti disagiati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1355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OBIETTIVI DEL METODO SNOEZELEN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772816"/>
            <a:ext cx="7620000" cy="4800600"/>
          </a:xfrm>
        </p:spPr>
        <p:txBody>
          <a:bodyPr>
            <a:normAutofit/>
          </a:bodyPr>
          <a:lstStyle/>
          <a:p>
            <a:r>
              <a:rPr lang="it-IT" dirty="0" smtClean="0"/>
              <a:t>Valutazione di base della singola persona</a:t>
            </a:r>
          </a:p>
          <a:p>
            <a:r>
              <a:rPr lang="it-IT" dirty="0" smtClean="0"/>
              <a:t>Stabilire una dieta sensoriale con il terapista</a:t>
            </a:r>
          </a:p>
          <a:p>
            <a:r>
              <a:rPr lang="it-IT" dirty="0" smtClean="0"/>
              <a:t>Osservare, dopo un trattamento, le modificazioni emotive, comportamentali e anche successivamente corporee come miglioramento dei sintomi negativi propri del paziente e dei suoi bisogni</a:t>
            </a:r>
          </a:p>
          <a:p>
            <a:r>
              <a:rPr lang="it-IT" dirty="0" smtClean="0"/>
              <a:t>Maggior attenzione su un elemento della stanza, su una fonte di colore o altri stimoli dei quali mostra più interesse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5095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SCELTA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stanza può apparire piena di stimoli, ma in realtà è piena di SCELTE</a:t>
            </a:r>
          </a:p>
          <a:p>
            <a:r>
              <a:rPr lang="it-IT" dirty="0" smtClean="0"/>
              <a:t>È la persona stessa a guidare chi gli da cura nell’utilizzare questo ambiente</a:t>
            </a:r>
          </a:p>
          <a:p>
            <a:r>
              <a:rPr lang="it-IT" dirty="0" smtClean="0"/>
              <a:t>Il terapista gli sta accanto nel mondo sensoriale in modo da renderlo sicuro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2401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417638"/>
          </a:xfrm>
        </p:spPr>
        <p:txBody>
          <a:bodyPr/>
          <a:lstStyle/>
          <a:p>
            <a:r>
              <a:rPr lang="it-IT" sz="4000" dirty="0" smtClean="0"/>
              <a:t>IL METODO SNOEZELEN ASSOCIATO ALLA MUSICOTERAPIA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205064"/>
          </a:xfrm>
        </p:spPr>
        <p:txBody>
          <a:bodyPr>
            <a:normAutofit/>
          </a:bodyPr>
          <a:lstStyle/>
          <a:p>
            <a:r>
              <a:rPr lang="it-IT" dirty="0" smtClean="0"/>
              <a:t>Con il rapporto tradizionale diretto il paziente non riesce in molti casi ad esprimere con le parole i vissuti, i ricordi interiori, le paure inespresse:</a:t>
            </a:r>
          </a:p>
          <a:p>
            <a:pPr marL="114300" indent="0" algn="ctr">
              <a:buNone/>
            </a:pPr>
            <a:r>
              <a:rPr lang="it-IT" b="1" dirty="0" smtClean="0"/>
              <a:t>La musicoterapia in stanza Snoezelen è  considerata una </a:t>
            </a:r>
            <a:r>
              <a:rPr lang="it-IT" b="1" dirty="0" err="1" smtClean="0"/>
              <a:t>pre</a:t>
            </a:r>
            <a:r>
              <a:rPr lang="it-IT" b="1" dirty="0" smtClean="0"/>
              <a:t>-terapia facilitante per agevolare la comunicazione delle emozioni e dei ricordi ed esprimerle in modi via via sempre più evidenti</a:t>
            </a:r>
          </a:p>
          <a:p>
            <a:r>
              <a:rPr lang="it-IT" dirty="0" smtClean="0"/>
              <a:t>La musica della voce e del canto diventano </a:t>
            </a:r>
            <a:r>
              <a:rPr lang="it-IT" u="sng" dirty="0" smtClean="0"/>
              <a:t>stimoli uditivi </a:t>
            </a:r>
            <a:r>
              <a:rPr lang="it-IT" dirty="0" smtClean="0"/>
              <a:t>immersi in un’atmosfera colorata per correggere la difficoltà o la negazione della comunicazione nei soggetti con difficoltà cognitivo-comportamentale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14</a:t>
            </a:fld>
            <a:endParaRPr lang="it-IT"/>
          </a:p>
        </p:txBody>
      </p:sp>
      <p:cxnSp>
        <p:nvCxnSpPr>
          <p:cNvPr id="6" name="Connettore 2 5"/>
          <p:cNvCxnSpPr/>
          <p:nvPr/>
        </p:nvCxnSpPr>
        <p:spPr>
          <a:xfrm>
            <a:off x="6228184" y="4437112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3203848" y="5630350"/>
            <a:ext cx="5256584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Voce e canto come stimoli uditivi per correggere o iniziare una comunicazione difficile o completamente assente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Utile nei pazienti con deficit cognitivi e intellettivi</a:t>
            </a:r>
          </a:p>
        </p:txBody>
      </p:sp>
    </p:spTree>
    <p:extLst>
      <p:ext uri="{BB962C8B-B14F-4D97-AF65-F5344CB8AC3E}">
        <p14:creationId xmlns:p14="http://schemas.microsoft.com/office/powerpoint/2010/main" val="2349923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075240" cy="1143000"/>
          </a:xfrm>
        </p:spPr>
        <p:txBody>
          <a:bodyPr/>
          <a:lstStyle/>
          <a:p>
            <a:r>
              <a:rPr lang="it-IT" sz="3600" dirty="0" smtClean="0"/>
              <a:t>PSICOLOGIA DELLA VOCE COME STIMOLO UDITIVO IN STANZA SNOEZELEN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772816"/>
            <a:ext cx="7620000" cy="4800600"/>
          </a:xfrm>
        </p:spPr>
        <p:txBody>
          <a:bodyPr/>
          <a:lstStyle/>
          <a:p>
            <a:r>
              <a:rPr lang="it-IT" dirty="0" smtClean="0"/>
              <a:t>Una persona con disabilità può essere muta rispetto ai suoi contenuti intimi</a:t>
            </a:r>
          </a:p>
          <a:p>
            <a:r>
              <a:rPr lang="it-IT" dirty="0" smtClean="0"/>
              <a:t>La voce è uno strumento ricco di significati e di potenzialità che denotano la nostra personalità. </a:t>
            </a:r>
          </a:p>
          <a:p>
            <a:r>
              <a:rPr lang="it-IT" dirty="0" smtClean="0"/>
              <a:t>La nostra empatia verso il paziente trasmette emozione, piacere, rilassamento che il paziente coglie al di là delle parole mettendo in moto l’azione dei NEURONI SPECCHIO.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3593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620000" cy="1143000"/>
          </a:xfrm>
        </p:spPr>
        <p:txBody>
          <a:bodyPr/>
          <a:lstStyle/>
          <a:p>
            <a:r>
              <a:rPr lang="it-IT" sz="3200" dirty="0" smtClean="0"/>
              <a:t>VOCE - PAROLE – CANTO – CANZONE AUTOPRODOTTA COME STIMOLI UDITIVI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772816"/>
            <a:ext cx="7620000" cy="4800600"/>
          </a:xfrm>
        </p:spPr>
        <p:txBody>
          <a:bodyPr/>
          <a:lstStyle/>
          <a:p>
            <a:r>
              <a:rPr lang="it-IT" dirty="0" smtClean="0"/>
              <a:t>Queste tipologie di stimoli uditivi, in alternativa alle terapie psicologiche e farmacologiche, favoriscono:</a:t>
            </a:r>
          </a:p>
          <a:p>
            <a:pPr lvl="1"/>
            <a:r>
              <a:rPr lang="it-IT" dirty="0" smtClean="0"/>
              <a:t>Una condizione armoniosa, avvolgente di stimolazione delle funzioni cognitive globali </a:t>
            </a:r>
          </a:p>
          <a:p>
            <a:pPr lvl="1"/>
            <a:r>
              <a:rPr lang="it-IT" dirty="0" smtClean="0"/>
              <a:t>Un aumento delle capacità espressive e relazionali anche non verbali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2928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786210"/>
          </a:xfrm>
        </p:spPr>
        <p:txBody>
          <a:bodyPr/>
          <a:lstStyle/>
          <a:p>
            <a:r>
              <a:rPr lang="it-IT" sz="3600" dirty="0" smtClean="0"/>
              <a:t>RAPPORTO TRA STANZA SENSORIALE, UTENTE, TERAPEUTA, METODO, TECNICA, STRUMENTI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36912"/>
            <a:ext cx="7620000" cy="3763888"/>
          </a:xfrm>
        </p:spPr>
        <p:txBody>
          <a:bodyPr>
            <a:normAutofit/>
          </a:bodyPr>
          <a:lstStyle/>
          <a:p>
            <a:r>
              <a:rPr lang="it-IT" dirty="0" smtClean="0"/>
              <a:t>La stanza è un luogo pieno di scelte: è la persona stessa a guidare chi la cura</a:t>
            </a:r>
          </a:p>
          <a:p>
            <a:r>
              <a:rPr lang="it-IT" dirty="0" smtClean="0"/>
              <a:t>Il paziente si sentirà sicuro grazie a chi gli sta accanto. </a:t>
            </a:r>
          </a:p>
          <a:p>
            <a:r>
              <a:rPr lang="it-IT" dirty="0" smtClean="0"/>
              <a:t>Non vi è alcuna pressione per raggiungere momenti piacevoli o stimolanti</a:t>
            </a:r>
          </a:p>
          <a:p>
            <a:r>
              <a:rPr lang="it-IT" dirty="0" smtClean="0"/>
              <a:t>Sono sempre le persone a stabilire se il benessere derivi attraverso l’assenza di stimoli o l’esposizione a più stimoli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972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064896" cy="1930226"/>
          </a:xfrm>
        </p:spPr>
        <p:txBody>
          <a:bodyPr/>
          <a:lstStyle/>
          <a:p>
            <a:r>
              <a:rPr lang="it-IT" sz="3600" dirty="0" smtClean="0"/>
              <a:t>METODO SNOEZELEN </a:t>
            </a:r>
            <a:r>
              <a:rPr lang="it-IT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lang="it-IT" sz="3600" dirty="0" smtClean="0"/>
              <a:t> METODO TRADIZIONALE   nei soggetti con disagio sociale o deficit cognitivo comportamentale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636912"/>
            <a:ext cx="7620000" cy="3907904"/>
          </a:xfrm>
        </p:spPr>
        <p:txBody>
          <a:bodyPr>
            <a:normAutofit/>
          </a:bodyPr>
          <a:lstStyle/>
          <a:p>
            <a:r>
              <a:rPr lang="it-IT" dirty="0" smtClean="0"/>
              <a:t>Il paziente con deficit cognitivo comportamentale e con disagio sociale si può presentare muto nei confronti del proprio contenuto o segreto intimo: Il metodo tradizionale potrebbe quindi trovare difficoltà di approccio. </a:t>
            </a:r>
          </a:p>
          <a:p>
            <a:r>
              <a:rPr lang="it-IT" dirty="0" smtClean="0"/>
              <a:t>La filosofia Snoezelen, associata a stimoli uditivi come la voce, al di la delle parole, coglie nel segno modificando il comportamento del soggetto che riesce a cogliere le sue emozioni con il rilassamento, evidenziando un interesse maggiore verso lo stimolo verso il quale si sente più attratto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1673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STANZA COME PUNTO DI INCONTRO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7620000" cy="4800600"/>
          </a:xfrm>
        </p:spPr>
        <p:txBody>
          <a:bodyPr/>
          <a:lstStyle/>
          <a:p>
            <a:r>
              <a:rPr lang="it-IT" dirty="0" smtClean="0"/>
              <a:t>Crea opportunità per sperimentare e capire sé stessi</a:t>
            </a:r>
          </a:p>
          <a:p>
            <a:r>
              <a:rPr lang="it-IT" dirty="0" smtClean="0"/>
              <a:t>È un ambiente dove la combinazione di suoni, colori, luci, musica, parole ed emozione del terapista si riverberano ed incrociano il sentire residuo del paziente grazie alle note funzioni dei neuroni a specchio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2134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dirty="0" smtClean="0"/>
              <a:t>CERRIS, luogo di incontro: è SNOEZELEN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2476872"/>
          </a:xfrm>
        </p:spPr>
        <p:txBody>
          <a:bodyPr>
            <a:normAutofit/>
          </a:bodyPr>
          <a:lstStyle/>
          <a:p>
            <a:r>
              <a:rPr lang="it-IT" dirty="0" smtClean="0"/>
              <a:t>Ringrazio dell’ospitalità in questo luogo che possiamo considerare come luogo Snoezelen</a:t>
            </a:r>
          </a:p>
          <a:p>
            <a:r>
              <a:rPr lang="it-IT" dirty="0" smtClean="0"/>
              <a:t>Perché è un punto privilegiato di incontro che favorisce i rapporti personali, condivide le stesse emozioni senza coercizione, rinsalda anche i rapporti personali, comunicativi, di stima, di fiducia, di amicizia. 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2</a:t>
            </a:fld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899592" y="5013176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QUESTO è  LO SNOEZELEN: E’ un’occasione per vivere esperienze piacevoli insieme! </a:t>
            </a:r>
          </a:p>
          <a:p>
            <a:pPr algn="ctr"/>
            <a:r>
              <a:rPr lang="it-IT" sz="2400" dirty="0" smtClean="0"/>
              <a:t>Che è base della Filosofia Snoezelen</a:t>
            </a:r>
          </a:p>
        </p:txBody>
      </p:sp>
      <p:sp>
        <p:nvSpPr>
          <p:cNvPr id="5" name="Freccia in giù 4"/>
          <p:cNvSpPr/>
          <p:nvPr/>
        </p:nvSpPr>
        <p:spPr>
          <a:xfrm>
            <a:off x="3707904" y="3933056"/>
            <a:ext cx="792088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15355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SNOEZELEN OGGI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Favorire il rilassamento</a:t>
            </a:r>
          </a:p>
          <a:p>
            <a:r>
              <a:rPr lang="it-IT" dirty="0" smtClean="0"/>
              <a:t>Favorire il contatto interpersonale</a:t>
            </a:r>
          </a:p>
          <a:p>
            <a:r>
              <a:rPr lang="it-IT" dirty="0" smtClean="0"/>
              <a:t>Promuovere il benessere della persona</a:t>
            </a:r>
          </a:p>
          <a:p>
            <a:r>
              <a:rPr lang="it-IT" dirty="0" smtClean="0"/>
              <a:t>Attivazione o riattivazione della persona</a:t>
            </a:r>
          </a:p>
          <a:p>
            <a:r>
              <a:rPr lang="it-IT" dirty="0" smtClean="0"/>
              <a:t>Riscoprire il piacere di osservare, ascoltare, toccare, annusare, gustare, fidarsi dell’ambiente e del curante</a:t>
            </a:r>
          </a:p>
          <a:p>
            <a:r>
              <a:rPr lang="it-IT" dirty="0" smtClean="0"/>
              <a:t>Sviluppare nuovi progetti di intervento per ridurre l’utilizzo di farmaci ansiolitici e psicotropi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32600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dirty="0" smtClean="0"/>
              <a:t>SNOEZELEN – UN ALTRO MONDO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1540768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La filosofia dei fautori di questo metodo auspicava una terapia di stimoli primari in un ambiente attraente dove i pazienti sono liberi di fare le proprie scelte in modo da mettersi in comunicazione con il mondo esterno attraverso canali sensoriali</a:t>
            </a: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21</a:t>
            </a:fld>
            <a:endParaRPr lang="it-IT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448397" y="2996952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z="4400" dirty="0" smtClean="0"/>
              <a:t>OBIETTIVI DEL METODO SNOEZELEN</a:t>
            </a:r>
            <a:endParaRPr lang="it-IT" sz="4400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467544" y="4221088"/>
            <a:ext cx="7620000" cy="24048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Consapevolezza percettiva dei suoni, delle luci, dei colori, della propria condizione interna e del mondo esterno</a:t>
            </a:r>
          </a:p>
          <a:p>
            <a:r>
              <a:rPr lang="it-IT" dirty="0" smtClean="0"/>
              <a:t>Stimolazione fisica e psicogena</a:t>
            </a:r>
          </a:p>
          <a:p>
            <a:r>
              <a:rPr lang="it-IT" dirty="0" smtClean="0"/>
              <a:t>Stimolazione della </a:t>
            </a:r>
            <a:r>
              <a:rPr lang="it-IT" dirty="0" err="1" smtClean="0"/>
              <a:t>neurogenesi</a:t>
            </a:r>
            <a:endParaRPr lang="it-IT" dirty="0" smtClean="0"/>
          </a:p>
          <a:p>
            <a:r>
              <a:rPr lang="it-IT" dirty="0" smtClean="0"/>
              <a:t>Abilità comunicativa</a:t>
            </a:r>
          </a:p>
          <a:p>
            <a:r>
              <a:rPr lang="it-IT" dirty="0" smtClean="0"/>
              <a:t>Espressione emotiva esternando il vissuto emotivo</a:t>
            </a:r>
          </a:p>
          <a:p>
            <a:r>
              <a:rPr lang="it-IT" dirty="0" smtClean="0"/>
              <a:t>Risorse e capacità individuali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37755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PERCORSO DELLE STANZE SENSORIALI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700808"/>
            <a:ext cx="7620000" cy="4800600"/>
          </a:xfrm>
        </p:spPr>
        <p:txBody>
          <a:bodyPr>
            <a:normAutofit/>
          </a:bodyPr>
          <a:lstStyle/>
          <a:p>
            <a:r>
              <a:rPr lang="it-IT" dirty="0" smtClean="0"/>
              <a:t>Nate in Olanda, inizialmente si sono avvalse di un capannone e di un proiettore a disco con diapositive che proiettava luci e figure su un telone </a:t>
            </a:r>
            <a:r>
              <a:rPr lang="it-IT" dirty="0" smtClean="0">
                <a:sym typeface="Wingdings" panose="05000000000000000000" pitchFamily="2" charset="2"/>
              </a:rPr>
              <a:t> dopo 30 anni, stanze di 200 mq anche per attività professionali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Nascono anche le stanze mobili da portare al letto del paziente</a:t>
            </a:r>
          </a:p>
          <a:p>
            <a:r>
              <a:rPr lang="it-IT" dirty="0" smtClean="0">
                <a:sym typeface="Wingdings" panose="05000000000000000000" pitchFamily="2" charset="2"/>
              </a:rPr>
              <a:t>La massima espressione fu in Danimarca, con nuovi tipi di materiale ad Arhus con 10 stanze complessive con pannelli delle stagioni riproposte per la memorizzazione del tempo che passa</a:t>
            </a: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0184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MELODIA DEL SILENZIO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È una composizione del 1952 di un musicista americano, John Cage, il quale ha eseguito una sinfonia di 4’33’’ , di silenzio</a:t>
            </a:r>
          </a:p>
          <a:p>
            <a:r>
              <a:rPr lang="it-IT" dirty="0" smtClean="0"/>
              <a:t>Se tutti noi in questa stanza ci mettessimo in silenzio, percepiremmo solo il rumore del nostro respiro e del nostro cuore. È lo stesso silenzio di molti ragazzi con grave disabilità ed infelicità che noi tutti vorremmo trasformare in parole di gioia…in uno spazio protetto accessibile a tutti.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5860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581128"/>
            <a:ext cx="76200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it-IT" sz="3200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cura del Prof. Dott. Gianluigi Fanchiotti</a:t>
            </a:r>
            <a:endParaRPr lang="it-IT" sz="3200" i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681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CERRIS E LA FAMIGLIA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Nella malattia acuta c’è l’aiuto di tutti: medici, amici, società</a:t>
            </a:r>
          </a:p>
          <a:p>
            <a:r>
              <a:rPr lang="it-IT" dirty="0" smtClean="0"/>
              <a:t>Quando il fatto acuto si risolve ma lascia una disabilità, un alterazione cognitiva o intellettiva, poche sono le strutture che si occupano del problema</a:t>
            </a:r>
          </a:p>
          <a:p>
            <a:r>
              <a:rPr lang="it-IT" dirty="0" smtClean="0"/>
              <a:t>L’amministrazione per l’organizzazione del CERRIS si occupa della famiglia, dei bisogni e dei disagi del contesto PAZIENTE - FAMIGLIA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1828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67544" y="764704"/>
            <a:ext cx="7620000" cy="1143000"/>
          </a:xfrm>
        </p:spPr>
        <p:txBody>
          <a:bodyPr/>
          <a:lstStyle/>
          <a:p>
            <a:r>
              <a:rPr lang="it-IT" sz="4400" dirty="0" smtClean="0"/>
              <a:t>ARRICCHIMENTO DELLE VASTE CAPACITÀ DI TERAPIA DELL’ISTITUTO</a:t>
            </a:r>
            <a:endParaRPr lang="it-IT" sz="4400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67544" y="2780928"/>
            <a:ext cx="7620000" cy="3124944"/>
          </a:xfrm>
        </p:spPr>
        <p:txBody>
          <a:bodyPr/>
          <a:lstStyle/>
          <a:p>
            <a:r>
              <a:rPr lang="it-IT" dirty="0" smtClean="0"/>
              <a:t>La stanza Snoezelen viene intesa come completamento di assistenza nel disagio sociale</a:t>
            </a:r>
          </a:p>
          <a:p>
            <a:r>
              <a:rPr lang="it-IT" dirty="0" smtClean="0"/>
              <a:t>Non poteva pertanto mancare una stanza di stimolazione multisensoriale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8534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FLASH DESCRITTIVO SUL METODO SNOEZELEN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7620000" cy="4800600"/>
          </a:xfrm>
        </p:spPr>
        <p:txBody>
          <a:bodyPr>
            <a:normAutofit/>
          </a:bodyPr>
          <a:lstStyle/>
          <a:p>
            <a:r>
              <a:rPr lang="it-IT" dirty="0" smtClean="0"/>
              <a:t>La nostra esperienza data ormai da 10 anni da quando ho incominciato a leggere concetti  sulle barriere architettoniche in medicina e sui risultati di alcuni neuropsichiatri infantili inglesi sulle possibilità di ottenere occasioni di felicità o di benessere nei ragazzi disabili</a:t>
            </a:r>
          </a:p>
          <a:p>
            <a:r>
              <a:rPr lang="it-IT" dirty="0" smtClean="0"/>
              <a:t>Da queste conoscenze è nato il desiderio di un service rotariano realizzando uno spazio Snoezelen e successivamente di un’associazione per far conoscere la filosofia di questo metodo come occasione di vivere una esperienza piacevole insieme a gruppi di persone (inizialmente rotariani), medici, fisioterapisti, volontari.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1197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SNOEZELEN: UN ALTRO MONDO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772816"/>
            <a:ext cx="7620000" cy="2188840"/>
          </a:xfrm>
        </p:spPr>
        <p:txBody>
          <a:bodyPr>
            <a:normAutofit/>
          </a:bodyPr>
          <a:lstStyle/>
          <a:p>
            <a:r>
              <a:rPr lang="it-IT" dirty="0" smtClean="0"/>
              <a:t>In un ospedale olandese nel 1974 inizia una nuova frontiera in campo riabilitativo per le disabilità cognitive intellettive</a:t>
            </a:r>
          </a:p>
          <a:p>
            <a:r>
              <a:rPr lang="it-IT" dirty="0" smtClean="0"/>
              <a:t>Snoezelen è una parola olandese che tradotta in italiano significa «esplorare» ma anche «rilassare»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2810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417638"/>
          </a:xfrm>
        </p:spPr>
        <p:txBody>
          <a:bodyPr/>
          <a:lstStyle/>
          <a:p>
            <a:r>
              <a:rPr lang="it-IT" sz="3600" dirty="0" smtClean="0"/>
              <a:t>Il NUOVO LINGUAGGIO COME CAPOSALDO DEL METODO SNOEZELEN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412776"/>
            <a:ext cx="7620000" cy="2260848"/>
          </a:xfrm>
        </p:spPr>
        <p:txBody>
          <a:bodyPr>
            <a:normAutofit/>
          </a:bodyPr>
          <a:lstStyle/>
          <a:p>
            <a:r>
              <a:rPr lang="it-IT" dirty="0" smtClean="0"/>
              <a:t>Le difficoltà del linguaggio, della comunicazione, tra paziente e curante, nelle patologie con deficit intellettivi  e cognitivi sono insormontabili </a:t>
            </a:r>
          </a:p>
          <a:p>
            <a:r>
              <a:rPr lang="it-IT" dirty="0" smtClean="0"/>
              <a:t>Ci si affida al linguaggio vicario dei sensi </a:t>
            </a:r>
            <a:r>
              <a:rPr lang="it-IT" dirty="0" smtClean="0">
                <a:sym typeface="Wingdings" panose="05000000000000000000" pitchFamily="2" charset="2"/>
              </a:rPr>
              <a:t> vicario a quello inespresso, vicario ai silenzi del deficit cognitivo</a:t>
            </a:r>
            <a:endParaRPr lang="it-IT" dirty="0">
              <a:sym typeface="Wingdings" panose="05000000000000000000" pitchFamily="2" charset="2"/>
            </a:endParaRPr>
          </a:p>
          <a:p>
            <a:pPr lvl="1"/>
            <a:endParaRPr lang="it-IT" dirty="0" smtClean="0">
              <a:sym typeface="Wingdings" panose="05000000000000000000" pitchFamily="2" charset="2"/>
            </a:endParaRPr>
          </a:p>
          <a:p>
            <a:endParaRPr lang="it-IT" dirty="0" smtClean="0">
              <a:sym typeface="Wingdings" panose="05000000000000000000" pitchFamily="2" charset="2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7</a:t>
            </a:fld>
            <a:endParaRPr lang="it-IT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467544" y="3984104"/>
            <a:ext cx="7620000" cy="10065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dirty="0" smtClean="0"/>
              <a:t>Il  LINGUAGGIO DEI SENSI – LA FUNZIONE VICARIA</a:t>
            </a:r>
            <a:endParaRPr lang="it-IT" sz="3200" dirty="0"/>
          </a:p>
        </p:txBody>
      </p:sp>
      <p:sp>
        <p:nvSpPr>
          <p:cNvPr id="5" name="Freccia in giù 4"/>
          <p:cNvSpPr/>
          <p:nvPr/>
        </p:nvSpPr>
        <p:spPr>
          <a:xfrm>
            <a:off x="3576317" y="3264024"/>
            <a:ext cx="65449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216674" y="5010508"/>
            <a:ext cx="7620000" cy="17308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Le difficoltà del linguaggio, della comunicazione, dell’apertura a e del proprio intimo nei deficit intellettivi e cognitivi sono insormontabili.  Si ricorre al linguaggio dei sensi:</a:t>
            </a:r>
          </a:p>
          <a:p>
            <a:pPr lvl="1"/>
            <a:r>
              <a:rPr lang="it-IT" dirty="0" smtClean="0">
                <a:sym typeface="Wingdings" panose="05000000000000000000" pitchFamily="2" charset="2"/>
              </a:rPr>
              <a:t>FAVORENDO DELLE CARATTERISTICHE DI UNA STANZA SNOEZELEN CHE UTILIZZA STIMOLI DI DIVERSI TIPI ED INTENSITA’</a:t>
            </a:r>
            <a:endParaRPr lang="it-IT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09518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AMBIENTI SNOEZELEN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stanza utilizza:</a:t>
            </a:r>
          </a:p>
          <a:p>
            <a:pPr lvl="1"/>
            <a:r>
              <a:rPr lang="it-IT" dirty="0" smtClean="0"/>
              <a:t>Fonti luminose (tubo a bolle, proiettore di immagini, nuvola illuminata con riflesso di luna)</a:t>
            </a:r>
          </a:p>
          <a:p>
            <a:pPr lvl="1"/>
            <a:r>
              <a:rPr lang="it-IT" dirty="0" smtClean="0"/>
              <a:t>Musica rilassante anche intermittente</a:t>
            </a:r>
          </a:p>
          <a:p>
            <a:pPr lvl="1"/>
            <a:r>
              <a:rPr lang="it-IT" dirty="0" smtClean="0"/>
              <a:t>Pavimento e soffitto multicolore e/o con fibre ottiche, arcobaleno colorato</a:t>
            </a:r>
          </a:p>
          <a:p>
            <a:pPr lvl="1"/>
            <a:r>
              <a:rPr lang="it-IT" dirty="0" smtClean="0"/>
              <a:t>Superfici tattili</a:t>
            </a:r>
          </a:p>
          <a:p>
            <a:pPr lvl="1"/>
            <a:r>
              <a:rPr lang="it-IT" dirty="0" smtClean="0"/>
              <a:t>Poltrone e letti vibranti a tempo di musica o ad acqua</a:t>
            </a:r>
          </a:p>
          <a:p>
            <a:pPr lvl="1"/>
            <a:r>
              <a:rPr lang="it-IT" dirty="0" smtClean="0"/>
              <a:t>Diffusore di essenze aromatiche</a:t>
            </a:r>
          </a:p>
          <a:p>
            <a:pPr lvl="1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9603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DIETA SENSORIALE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772816"/>
            <a:ext cx="7620000" cy="3773016"/>
          </a:xfrm>
        </p:spPr>
        <p:txBody>
          <a:bodyPr>
            <a:normAutofit/>
          </a:bodyPr>
          <a:lstStyle/>
          <a:p>
            <a:r>
              <a:rPr lang="it-IT" sz="2400" dirty="0" smtClean="0"/>
              <a:t>Il metodo Snoezelen studia le caratteristiche comportamentali del singolo paziente e dei suoi bisogni calibrando lo stimolo adatto e la sua intensità per evitare effetti negativi di </a:t>
            </a:r>
            <a:r>
              <a:rPr lang="it-IT" sz="2400" dirty="0" err="1" smtClean="0"/>
              <a:t>iper</a:t>
            </a:r>
            <a:r>
              <a:rPr lang="it-IT" sz="2400" dirty="0" smtClean="0"/>
              <a:t>-stimolazione </a:t>
            </a:r>
          </a:p>
          <a:p>
            <a:r>
              <a:rPr lang="it-IT" sz="2400" dirty="0" smtClean="0"/>
              <a:t>La stanza utilizza la metodologia di:</a:t>
            </a:r>
          </a:p>
          <a:p>
            <a:pPr lvl="1"/>
            <a:r>
              <a:rPr lang="it-IT" sz="2400" dirty="0" smtClean="0"/>
              <a:t>Effetti luminosi, musicali, uditivi, tattili, aromatici, vibratori IN RIABILITAZIONE E IN TERAPIA CLINICA E PRATICA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9073A-772D-4626-AF4D-49161C2034FD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0024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te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t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1012</TotalTime>
  <Words>1600</Words>
  <Application>Microsoft Office PowerPoint</Application>
  <PresentationFormat>Presentazione su schermo (4:3)</PresentationFormat>
  <Paragraphs>141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Adiacente</vt:lpstr>
      <vt:lpstr>SERATA ROTARIANA  PRESENTAZIONE DI UNA STANZA SENSORIALE PRESSO ISTITUTO CERRIS</vt:lpstr>
      <vt:lpstr>CERRIS, luogo di incontro: è SNOEZELEN</vt:lpstr>
      <vt:lpstr>IL CERRIS E LA FAMIGLIA</vt:lpstr>
      <vt:lpstr>ARRICCHIMENTO DELLE VASTE CAPACITÀ DI TERAPIA DELL’ISTITUTO</vt:lpstr>
      <vt:lpstr>FLASH DESCRITTIVO SUL METODO SNOEZELEN</vt:lpstr>
      <vt:lpstr>SNOEZELEN: UN ALTRO MONDO</vt:lpstr>
      <vt:lpstr>Il NUOVO LINGUAGGIO COME CAPOSALDO DEL METODO SNOEZELEN</vt:lpstr>
      <vt:lpstr>AMBIENTI SNOEZELEN</vt:lpstr>
      <vt:lpstr>DIETA SENSORIALE</vt:lpstr>
      <vt:lpstr>VARIE FORME DEL DISAGIO SOCIALE – Il linguaggio che manca:</vt:lpstr>
      <vt:lpstr>PROGETTO EDUCATIVO</vt:lpstr>
      <vt:lpstr>GLI OBIETTIVI DEL METODO SNOEZELEN</vt:lpstr>
      <vt:lpstr>LA SCELTA</vt:lpstr>
      <vt:lpstr>IL METODO SNOEZELEN ASSOCIATO ALLA MUSICOTERAPIA</vt:lpstr>
      <vt:lpstr>PSICOLOGIA DELLA VOCE COME STIMOLO UDITIVO IN STANZA SNOEZELEN</vt:lpstr>
      <vt:lpstr>VOCE - PAROLE – CANTO – CANZONE AUTOPRODOTTA COME STIMOLI UDITIVI</vt:lpstr>
      <vt:lpstr>RAPPORTO TRA STANZA SENSORIALE, UTENTE, TERAPEUTA, METODO, TECNICA, STRUMENTI</vt:lpstr>
      <vt:lpstr>METODO SNOEZELEN VS METODO TRADIZIONALE   nei soggetti con disagio sociale o deficit cognitivo comportamentale</vt:lpstr>
      <vt:lpstr>STANZA COME PUNTO DI INCONTRO</vt:lpstr>
      <vt:lpstr>SNOEZELEN OGGI</vt:lpstr>
      <vt:lpstr>SNOEZELEN – UN ALTRO MONDO</vt:lpstr>
      <vt:lpstr>PERCORSO DELLE STANZE SENSORIALI</vt:lpstr>
      <vt:lpstr>LA MELODIA DEL SILENZIO</vt:lpstr>
      <vt:lpstr>A cura del Prof. Dott. Gianluigi Fanchiotti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SERATA ROTARIANA  PRESENTAZIONE DI UNA STANZA SENSORIALE PRESSO ISTITUTO CERRIS</dc:title>
  <dc:creator>giorgia</dc:creator>
  <cp:lastModifiedBy>giorgia</cp:lastModifiedBy>
  <cp:revision>15</cp:revision>
  <dcterms:created xsi:type="dcterms:W3CDTF">2016-05-02T16:05:34Z</dcterms:created>
  <dcterms:modified xsi:type="dcterms:W3CDTF">2016-05-03T08:58:28Z</dcterms:modified>
</cp:coreProperties>
</file>