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0" r:id="rId35"/>
    <p:sldId id="289" r:id="rId36"/>
    <p:sldId id="291" r:id="rId3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10/12/2015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10/12/2015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10/12/2015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10/12/2015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10/12/2015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B6055F8-1D02-4417-9241-55C834FD9970}" type="datetimeFigureOut">
              <a:rPr lang="it-IT" smtClean="0"/>
              <a:pPr/>
              <a:t>10/12/2015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B6055F8-1D02-4417-9241-55C834FD9970}" type="datetimeFigureOut">
              <a:rPr lang="it-IT" smtClean="0"/>
              <a:pPr/>
              <a:t>10/12/2015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B6055F8-1D02-4417-9241-55C834FD9970}" type="datetimeFigureOut">
              <a:rPr lang="it-IT" smtClean="0"/>
              <a:pPr/>
              <a:t>10/12/2015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10/12/2015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10/12/2015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10/12/2015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0000"/>
            <a:lum/>
          </a:blip>
          <a:srcRect/>
          <a:stretch>
            <a:fillRect l="-19000" r="-19000"/>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10/12/2015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random/>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57224" y="928670"/>
            <a:ext cx="7772400" cy="2541595"/>
          </a:xfrm>
        </p:spPr>
        <p:txBody>
          <a:bodyPr>
            <a:normAutofit fontScale="90000"/>
          </a:bodyPr>
          <a:lstStyle/>
          <a:p>
            <a:r>
              <a:rPr lang="it-IT" dirty="0" err="1" smtClean="0">
                <a:solidFill>
                  <a:srgbClr val="FF0000"/>
                </a:solidFill>
                <a:latin typeface="Engravers MT" pitchFamily="18" charset="0"/>
              </a:rPr>
              <a:t>Neurostimolazione</a:t>
            </a:r>
            <a:r>
              <a:rPr lang="it-IT" dirty="0" smtClean="0">
                <a:solidFill>
                  <a:srgbClr val="FF0000"/>
                </a:solidFill>
                <a:latin typeface="Engravers MT" pitchFamily="18" charset="0"/>
              </a:rPr>
              <a:t/>
            </a:r>
            <a:br>
              <a:rPr lang="it-IT" dirty="0" smtClean="0">
                <a:solidFill>
                  <a:srgbClr val="FF0000"/>
                </a:solidFill>
                <a:latin typeface="Engravers MT" pitchFamily="18" charset="0"/>
              </a:rPr>
            </a:br>
            <a:r>
              <a:rPr lang="it-IT" dirty="0" smtClean="0">
                <a:solidFill>
                  <a:srgbClr val="FF0000"/>
                </a:solidFill>
                <a:latin typeface="Engravers MT" pitchFamily="18" charset="0"/>
              </a:rPr>
              <a:t>cervello-mente</a:t>
            </a:r>
            <a:br>
              <a:rPr lang="it-IT" dirty="0" smtClean="0">
                <a:solidFill>
                  <a:srgbClr val="FF0000"/>
                </a:solidFill>
                <a:latin typeface="Engravers MT" pitchFamily="18" charset="0"/>
              </a:rPr>
            </a:br>
            <a:r>
              <a:rPr lang="it-IT" sz="3100" dirty="0" smtClean="0">
                <a:solidFill>
                  <a:srgbClr val="FF0000"/>
                </a:solidFill>
                <a:latin typeface="Engravers MT" pitchFamily="18" charset="0"/>
              </a:rPr>
              <a:t>le ricerche neurofisiologiche</a:t>
            </a:r>
            <a:endParaRPr lang="it-IT" sz="3100" dirty="0">
              <a:solidFill>
                <a:srgbClr val="FF0000"/>
              </a:solidFill>
              <a:latin typeface="Engravers MT" pitchFamily="18" charset="0"/>
            </a:endParaRPr>
          </a:p>
        </p:txBody>
      </p:sp>
      <p:sp>
        <p:nvSpPr>
          <p:cNvPr id="3" name="Sottotitolo 2"/>
          <p:cNvSpPr>
            <a:spLocks noGrp="1"/>
          </p:cNvSpPr>
          <p:nvPr>
            <p:ph type="subTitle" idx="1"/>
          </p:nvPr>
        </p:nvSpPr>
        <p:spPr/>
        <p:txBody>
          <a:bodyPr>
            <a:normAutofit fontScale="70000" lnSpcReduction="20000"/>
          </a:bodyPr>
          <a:lstStyle/>
          <a:p>
            <a:r>
              <a:rPr lang="it-IT" sz="4600" dirty="0" smtClean="0">
                <a:solidFill>
                  <a:schemeClr val="tx1"/>
                </a:solidFill>
                <a:latin typeface="David" pitchFamily="34" charset="-79"/>
                <a:cs typeface="David" pitchFamily="34" charset="-79"/>
              </a:rPr>
              <a:t>Gli stimoli dell’ambiente in cui viviamo sono fondamentali nello sviluppo e nella organizzazione del </a:t>
            </a:r>
            <a:r>
              <a:rPr lang="it-IT" sz="5700" dirty="0" smtClean="0">
                <a:solidFill>
                  <a:schemeClr val="tx1"/>
                </a:solidFill>
                <a:latin typeface="David" pitchFamily="34" charset="-79"/>
                <a:cs typeface="David" pitchFamily="34" charset="-79"/>
              </a:rPr>
              <a:t>tessuto cerebrale</a:t>
            </a:r>
            <a:endParaRPr lang="it-IT" sz="5700" dirty="0">
              <a:solidFill>
                <a:schemeClr val="tx1"/>
              </a:solidFill>
              <a:latin typeface="David" pitchFamily="34" charset="-79"/>
              <a:cs typeface="David" pitchFamily="34" charset="-79"/>
            </a:endParaRPr>
          </a:p>
        </p:txBody>
      </p:sp>
    </p:spTree>
  </p:cSld>
  <p:clrMapOvr>
    <a:masterClrMapping/>
  </p:clrMapOvr>
  <p:transition spd="med">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latin typeface="Engravers MT" pitchFamily="18" charset="0"/>
              </a:rPr>
              <a:t>ATTIVITA’ MENTALE</a:t>
            </a:r>
            <a:endParaRPr lang="it-IT" dirty="0">
              <a:latin typeface="Engravers MT" pitchFamily="18" charset="0"/>
            </a:endParaRPr>
          </a:p>
        </p:txBody>
      </p:sp>
      <p:sp>
        <p:nvSpPr>
          <p:cNvPr id="3" name="Segnaposto contenuto 2"/>
          <p:cNvSpPr>
            <a:spLocks noGrp="1"/>
          </p:cNvSpPr>
          <p:nvPr>
            <p:ph idx="1"/>
          </p:nvPr>
        </p:nvSpPr>
        <p:spPr/>
        <p:txBody>
          <a:bodyPr>
            <a:normAutofit fontScale="85000" lnSpcReduction="10000"/>
          </a:bodyPr>
          <a:lstStyle/>
          <a:p>
            <a:pPr>
              <a:buNone/>
            </a:pPr>
            <a:r>
              <a:rPr lang="it-IT" dirty="0" smtClean="0">
                <a:latin typeface="David" pitchFamily="34" charset="-79"/>
                <a:cs typeface="David" pitchFamily="34" charset="-79"/>
              </a:rPr>
              <a:t>   LA NOSTRA VITA COSCIENTE E’ COSTITUITA DA:</a:t>
            </a:r>
          </a:p>
          <a:p>
            <a:r>
              <a:rPr lang="it-IT" dirty="0" smtClean="0">
                <a:latin typeface="David" pitchFamily="34" charset="-79"/>
                <a:cs typeface="David" pitchFamily="34" charset="-79"/>
              </a:rPr>
              <a:t>LA STORIA DEI NEURONI CHE SONO </a:t>
            </a:r>
            <a:r>
              <a:rPr lang="it-IT" dirty="0" err="1" smtClean="0">
                <a:latin typeface="David" pitchFamily="34" charset="-79"/>
                <a:cs typeface="David" pitchFamily="34" charset="-79"/>
              </a:rPr>
              <a:t>DI</a:t>
            </a:r>
            <a:r>
              <a:rPr lang="it-IT" dirty="0" smtClean="0">
                <a:latin typeface="David" pitchFamily="34" charset="-79"/>
                <a:cs typeface="David" pitchFamily="34" charset="-79"/>
              </a:rPr>
              <a:t> TIPO ECCITATORIO ED INIBITORIO</a:t>
            </a:r>
          </a:p>
          <a:p>
            <a:r>
              <a:rPr lang="it-IT" dirty="0" smtClean="0">
                <a:latin typeface="David" pitchFamily="34" charset="-79"/>
                <a:cs typeface="David" pitchFamily="34" charset="-79"/>
              </a:rPr>
              <a:t>DAL LORO COMPORTAMENTO</a:t>
            </a:r>
          </a:p>
          <a:p>
            <a:r>
              <a:rPr lang="it-IT" dirty="0" smtClean="0">
                <a:latin typeface="David" pitchFamily="34" charset="-79"/>
                <a:cs typeface="David" pitchFamily="34" charset="-79"/>
              </a:rPr>
              <a:t>DAL FATTO CHE AUMENTANO O DIMINUISCONO LA LORO FREQUENZA </a:t>
            </a:r>
            <a:r>
              <a:rPr lang="it-IT" dirty="0" err="1" smtClean="0">
                <a:latin typeface="David" pitchFamily="34" charset="-79"/>
                <a:cs typeface="David" pitchFamily="34" charset="-79"/>
              </a:rPr>
              <a:t>DI</a:t>
            </a:r>
            <a:r>
              <a:rPr lang="it-IT" dirty="0" smtClean="0">
                <a:latin typeface="David" pitchFamily="34" charset="-79"/>
                <a:cs typeface="David" pitchFamily="34" charset="-79"/>
              </a:rPr>
              <a:t> SCARICA</a:t>
            </a:r>
          </a:p>
          <a:p>
            <a:r>
              <a:rPr lang="it-IT" dirty="0" smtClean="0">
                <a:latin typeface="David" pitchFamily="34" charset="-79"/>
                <a:cs typeface="David" pitchFamily="34" charset="-79"/>
              </a:rPr>
              <a:t> DAL FATTO CHE PARLANO TRA </a:t>
            </a:r>
            <a:r>
              <a:rPr lang="it-IT" dirty="0" err="1" smtClean="0">
                <a:latin typeface="David" pitchFamily="34" charset="-79"/>
                <a:cs typeface="David" pitchFamily="34" charset="-79"/>
              </a:rPr>
              <a:t>DI</a:t>
            </a:r>
            <a:r>
              <a:rPr lang="it-IT" dirty="0" smtClean="0">
                <a:latin typeface="David" pitchFamily="34" charset="-79"/>
                <a:cs typeface="David" pitchFamily="34" charset="-79"/>
              </a:rPr>
              <a:t> LORO </a:t>
            </a:r>
          </a:p>
          <a:p>
            <a:pPr>
              <a:buNone/>
            </a:pPr>
            <a:r>
              <a:rPr lang="it-IT" b="1" dirty="0" smtClean="0">
                <a:latin typeface="David" pitchFamily="34" charset="-79"/>
                <a:cs typeface="David" pitchFamily="34" charset="-79"/>
              </a:rPr>
              <a:t>→ NELLE SINAPSI STA LA CHIAVE DELLA VITA.</a:t>
            </a:r>
            <a:endParaRPr lang="it-IT" b="1" dirty="0">
              <a:latin typeface="David" pitchFamily="34" charset="-79"/>
              <a:cs typeface="David" pitchFamily="34" charset="-79"/>
            </a:endParaRPr>
          </a:p>
        </p:txBody>
      </p:sp>
    </p:spTree>
  </p:cSld>
  <p:clrMapOvr>
    <a:masterClrMapping/>
  </p:clrMapOvr>
  <p:transition spd="med">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smtClean="0">
                <a:solidFill>
                  <a:srgbClr val="FF0000"/>
                </a:solidFill>
                <a:latin typeface="Engravers MT" pitchFamily="18" charset="0"/>
              </a:rPr>
              <a:t>Fattori genetici, stimoli ambientali e</a:t>
            </a:r>
            <a:br>
              <a:rPr lang="it-IT" sz="3200" dirty="0" smtClean="0">
                <a:solidFill>
                  <a:srgbClr val="FF0000"/>
                </a:solidFill>
                <a:latin typeface="Engravers MT" pitchFamily="18" charset="0"/>
              </a:rPr>
            </a:br>
            <a:r>
              <a:rPr lang="it-IT" sz="3200" dirty="0" smtClean="0">
                <a:solidFill>
                  <a:srgbClr val="FF0000"/>
                </a:solidFill>
                <a:latin typeface="Engravers MT" pitchFamily="18" charset="0"/>
              </a:rPr>
              <a:t>modello  riabilitativo</a:t>
            </a:r>
            <a:endParaRPr lang="it-IT" sz="3200" dirty="0">
              <a:solidFill>
                <a:srgbClr val="FF0000"/>
              </a:solidFill>
              <a:latin typeface="Engravers MT" pitchFamily="18" charset="0"/>
            </a:endParaRPr>
          </a:p>
        </p:txBody>
      </p:sp>
      <p:sp>
        <p:nvSpPr>
          <p:cNvPr id="3" name="Segnaposto contenuto 2"/>
          <p:cNvSpPr>
            <a:spLocks noGrp="1"/>
          </p:cNvSpPr>
          <p:nvPr>
            <p:ph idx="1"/>
          </p:nvPr>
        </p:nvSpPr>
        <p:spPr/>
        <p:txBody>
          <a:bodyPr>
            <a:normAutofit lnSpcReduction="10000"/>
          </a:bodyPr>
          <a:lstStyle/>
          <a:p>
            <a:pPr algn="ctr">
              <a:buNone/>
            </a:pPr>
            <a:r>
              <a:rPr lang="it-IT" dirty="0" smtClean="0"/>
              <a:t>  </a:t>
            </a:r>
          </a:p>
          <a:p>
            <a:pPr algn="ctr">
              <a:buNone/>
            </a:pPr>
            <a:r>
              <a:rPr lang="it-IT" dirty="0" smtClean="0"/>
              <a:t> </a:t>
            </a:r>
            <a:r>
              <a:rPr lang="it-IT" dirty="0" smtClean="0">
                <a:latin typeface="David" pitchFamily="34" charset="-79"/>
                <a:cs typeface="David" pitchFamily="34" charset="-79"/>
              </a:rPr>
              <a:t>L’organizzazione strutturale di base è sicuramente determinata da fattori genetici ma lo sviluppo, l’esito successivo ed il recupero interneurale sono determinati da stimoli ambientali e da stimolazioni multi sensoriali.</a:t>
            </a:r>
          </a:p>
          <a:p>
            <a:pPr algn="ctr">
              <a:buNone/>
            </a:pPr>
            <a:r>
              <a:rPr lang="it-IT" dirty="0" smtClean="0">
                <a:solidFill>
                  <a:srgbClr val="FF0000"/>
                </a:solidFill>
                <a:latin typeface="David" pitchFamily="34" charset="-79"/>
                <a:cs typeface="David" pitchFamily="34" charset="-79"/>
              </a:rPr>
              <a:t>SI PUO’ PERTAN TO COSTRUIRE UN MODELLOCOMPORTAMENTALE E RIABILITATIVO.</a:t>
            </a:r>
            <a:endParaRPr lang="it-IT" dirty="0">
              <a:solidFill>
                <a:srgbClr val="FF0000"/>
              </a:solidFill>
              <a:latin typeface="David" pitchFamily="34" charset="-79"/>
              <a:cs typeface="David" pitchFamily="34" charset="-79"/>
            </a:endParaRPr>
          </a:p>
        </p:txBody>
      </p:sp>
    </p:spTree>
  </p:cSld>
  <p:clrMapOvr>
    <a:masterClrMapping/>
  </p:clrMapOvr>
  <p:transition spd="med">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latin typeface="Engravers MT" pitchFamily="18" charset="0"/>
              </a:rPr>
              <a:t>Caratteristiche del tessuto neuronale</a:t>
            </a:r>
            <a:endParaRPr lang="it-IT" dirty="0"/>
          </a:p>
        </p:txBody>
      </p:sp>
      <p:sp>
        <p:nvSpPr>
          <p:cNvPr id="3" name="Segnaposto contenuto 2"/>
          <p:cNvSpPr>
            <a:spLocks noGrp="1"/>
          </p:cNvSpPr>
          <p:nvPr>
            <p:ph idx="1"/>
          </p:nvPr>
        </p:nvSpPr>
        <p:spPr/>
        <p:txBody>
          <a:bodyPr>
            <a:normAutofit fontScale="92500" lnSpcReduction="10000"/>
          </a:bodyPr>
          <a:lstStyle/>
          <a:p>
            <a:pPr algn="ctr">
              <a:buNone/>
            </a:pPr>
            <a:r>
              <a:rPr lang="it-IT" dirty="0" smtClean="0">
                <a:latin typeface="David" pitchFamily="34" charset="-79"/>
                <a:cs typeface="David" pitchFamily="34" charset="-79"/>
              </a:rPr>
              <a:t>    La stimolazione nella sua totalità determina e favorisce:</a:t>
            </a:r>
          </a:p>
          <a:p>
            <a:pPr algn="ctr"/>
            <a:r>
              <a:rPr lang="it-IT" dirty="0" smtClean="0">
                <a:latin typeface="David" pitchFamily="34" charset="-79"/>
                <a:cs typeface="David" pitchFamily="34" charset="-79"/>
              </a:rPr>
              <a:t>La funzione di trasferimento delle informazioni,</a:t>
            </a:r>
          </a:p>
          <a:p>
            <a:pPr algn="ctr"/>
            <a:r>
              <a:rPr lang="it-IT" dirty="0" smtClean="0">
                <a:latin typeface="David" pitchFamily="34" charset="-79"/>
                <a:cs typeface="David" pitchFamily="34" charset="-79"/>
              </a:rPr>
              <a:t>La capacita di apprendimento</a:t>
            </a:r>
          </a:p>
          <a:p>
            <a:pPr algn="ctr"/>
            <a:r>
              <a:rPr lang="it-IT" dirty="0" smtClean="0">
                <a:latin typeface="David" pitchFamily="34" charset="-79"/>
                <a:cs typeface="David" pitchFamily="34" charset="-79"/>
              </a:rPr>
              <a:t>La plasticità dei neuroni</a:t>
            </a:r>
          </a:p>
          <a:p>
            <a:pPr algn="ctr"/>
            <a:r>
              <a:rPr lang="it-IT" dirty="0" smtClean="0">
                <a:latin typeface="David" pitchFamily="34" charset="-79"/>
                <a:cs typeface="David" pitchFamily="34" charset="-79"/>
              </a:rPr>
              <a:t>La riorganizzazioni di mappe sensoriali</a:t>
            </a:r>
          </a:p>
          <a:p>
            <a:pPr algn="ctr">
              <a:buNone/>
            </a:pPr>
            <a:endParaRPr lang="it-IT" dirty="0" smtClean="0">
              <a:latin typeface="David" pitchFamily="34" charset="-79"/>
              <a:cs typeface="David" pitchFamily="34" charset="-79"/>
            </a:endParaRPr>
          </a:p>
          <a:p>
            <a:pPr algn="ctr">
              <a:buNone/>
            </a:pPr>
            <a:r>
              <a:rPr lang="it-IT" dirty="0" smtClean="0">
                <a:latin typeface="David" pitchFamily="34" charset="-79"/>
                <a:cs typeface="David" pitchFamily="34" charset="-79"/>
              </a:rPr>
              <a:t>COME PUO’ ESSERE SPIEGATO  NEL DOLORE  DA ARTO FANTASMA.</a:t>
            </a:r>
            <a:endParaRPr lang="it-IT" dirty="0">
              <a:latin typeface="David" pitchFamily="34" charset="-79"/>
              <a:cs typeface="David" pitchFamily="34" charset="-79"/>
            </a:endParaRPr>
          </a:p>
        </p:txBody>
      </p:sp>
    </p:spTree>
  </p:cSld>
  <p:clrMapOvr>
    <a:masterClrMapping/>
  </p:clrMapOvr>
  <p:transition spd="med">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latin typeface="Engravers MT" pitchFamily="18" charset="0"/>
              </a:rPr>
              <a:t>Stimolazione e mappe sensoriali</a:t>
            </a:r>
            <a:endParaRPr lang="it-IT" dirty="0">
              <a:solidFill>
                <a:srgbClr val="FF0000"/>
              </a:solidFill>
              <a:latin typeface="Engravers MT" pitchFamily="18" charset="0"/>
            </a:endParaRPr>
          </a:p>
        </p:txBody>
      </p:sp>
      <p:sp>
        <p:nvSpPr>
          <p:cNvPr id="3" name="Segnaposto contenuto 2"/>
          <p:cNvSpPr>
            <a:spLocks noGrp="1"/>
          </p:cNvSpPr>
          <p:nvPr>
            <p:ph idx="1"/>
          </p:nvPr>
        </p:nvSpPr>
        <p:spPr/>
        <p:txBody>
          <a:bodyPr>
            <a:normAutofit lnSpcReduction="10000"/>
          </a:bodyPr>
          <a:lstStyle/>
          <a:p>
            <a:pPr algn="ctr"/>
            <a:r>
              <a:rPr lang="it-IT" dirty="0" smtClean="0">
                <a:latin typeface="David" pitchFamily="34" charset="-79"/>
                <a:cs typeface="David" pitchFamily="34" charset="-79"/>
              </a:rPr>
              <a:t>La stimolazione sensoriale ci suggerisce  che il cervello conserva e sviluppa una notevole plasticità delle mappe corporee e di molte vie neuronali con il possibile recupero vicariante di altre funzioni.</a:t>
            </a:r>
          </a:p>
          <a:p>
            <a:pPr algn="ctr"/>
            <a:endParaRPr lang="it-IT" dirty="0" smtClean="0">
              <a:latin typeface="David" pitchFamily="34" charset="-79"/>
              <a:cs typeface="David" pitchFamily="34" charset="-79"/>
            </a:endParaRPr>
          </a:p>
          <a:p>
            <a:pPr algn="ctr"/>
            <a:r>
              <a:rPr lang="it-IT" sz="2400" dirty="0" smtClean="0">
                <a:latin typeface="David" pitchFamily="34" charset="-79"/>
                <a:cs typeface="David" pitchFamily="34" charset="-79"/>
              </a:rPr>
              <a:t>NEGLI ANNI 30 W. MARSHALL, FU IL PRIMO SCENZIATO A MAPPARE IN DETTAGLIO LA RAPPRESENTAZIONE SENSORIALE DEL TATTO, DELLA VISIONE NELLA CORTACCIA CEREBRALE</a:t>
            </a:r>
            <a:endParaRPr lang="it-IT" sz="2400" dirty="0">
              <a:latin typeface="David" pitchFamily="34" charset="-79"/>
              <a:cs typeface="David" pitchFamily="34" charset="-79"/>
            </a:endParaRPr>
          </a:p>
        </p:txBody>
      </p:sp>
    </p:spTree>
  </p:cSld>
  <p:clrMapOvr>
    <a:masterClrMapping/>
  </p:clrMapOvr>
  <p:transition spd="med">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latin typeface="Engravers MT" pitchFamily="18" charset="0"/>
              </a:rPr>
              <a:t>Le teorie sul cervello</a:t>
            </a:r>
            <a:endParaRPr lang="it-IT" dirty="0">
              <a:solidFill>
                <a:srgbClr val="FF0000"/>
              </a:solidFill>
              <a:latin typeface="Engravers MT" pitchFamily="18" charset="0"/>
            </a:endParaRPr>
          </a:p>
        </p:txBody>
      </p:sp>
      <p:sp>
        <p:nvSpPr>
          <p:cNvPr id="3" name="Segnaposto contenuto 2"/>
          <p:cNvSpPr>
            <a:spLocks noGrp="1"/>
          </p:cNvSpPr>
          <p:nvPr>
            <p:ph idx="1"/>
          </p:nvPr>
        </p:nvSpPr>
        <p:spPr/>
        <p:txBody>
          <a:bodyPr>
            <a:normAutofit fontScale="92500" lnSpcReduction="20000"/>
          </a:bodyPr>
          <a:lstStyle/>
          <a:p>
            <a:pPr algn="ctr"/>
            <a:r>
              <a:rPr lang="it-IT" dirty="0" smtClean="0">
                <a:latin typeface="David" pitchFamily="34" charset="-79"/>
                <a:cs typeface="David" pitchFamily="34" charset="-79"/>
              </a:rPr>
              <a:t>In generale si è detto che l’attività cerebrale è pre-determinata dal patrimonio genetico che sviluppa la struttura e le capacità intellettive ma l’ambiente  e la stimolazione determinano e influenzano le attività cerebrali e il loro sviluppo .</a:t>
            </a:r>
          </a:p>
          <a:p>
            <a:pPr algn="ctr"/>
            <a:r>
              <a:rPr lang="it-IT" dirty="0" smtClean="0">
                <a:latin typeface="David" pitchFamily="34" charset="-79"/>
                <a:cs typeface="David" pitchFamily="34" charset="-79"/>
              </a:rPr>
              <a:t>Paul D. </a:t>
            </a:r>
            <a:r>
              <a:rPr lang="it-IT" dirty="0" err="1" smtClean="0">
                <a:latin typeface="David" pitchFamily="34" charset="-79"/>
                <a:cs typeface="David" pitchFamily="34" charset="-79"/>
              </a:rPr>
              <a:t>Meclean</a:t>
            </a:r>
            <a:r>
              <a:rPr lang="it-IT" dirty="0" smtClean="0">
                <a:latin typeface="David" pitchFamily="34" charset="-79"/>
                <a:cs typeface="David" pitchFamily="34" charset="-79"/>
              </a:rPr>
              <a:t> ha elaborato una teoria delle strutture encefaliche a partire dalla predisposizione genetica ma con l’influenza anche dell’ambiente chiamata : Cervello uno e trino</a:t>
            </a:r>
          </a:p>
          <a:p>
            <a:pPr algn="ctr"/>
            <a:endParaRPr lang="it-IT" dirty="0" smtClean="0">
              <a:latin typeface="David" pitchFamily="34" charset="-79"/>
              <a:cs typeface="David" pitchFamily="34" charset="-79"/>
            </a:endParaRPr>
          </a:p>
          <a:p>
            <a:pPr algn="ctr"/>
            <a:r>
              <a:rPr lang="it-IT" dirty="0" smtClean="0">
                <a:latin typeface="David" pitchFamily="34" charset="-79"/>
                <a:cs typeface="David" pitchFamily="34" charset="-79"/>
              </a:rPr>
              <a:t>TRIUNE BRAIN.</a:t>
            </a:r>
            <a:endParaRPr lang="it-IT" dirty="0">
              <a:latin typeface="David" pitchFamily="34" charset="-79"/>
              <a:cs typeface="David" pitchFamily="34" charset="-79"/>
            </a:endParaRPr>
          </a:p>
        </p:txBody>
      </p:sp>
    </p:spTree>
  </p:cSld>
  <p:clrMapOvr>
    <a:masterClrMapping/>
  </p:clrMapOvr>
  <p:transition spd="med">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0034" y="571480"/>
            <a:ext cx="8229600" cy="1143000"/>
          </a:xfrm>
        </p:spPr>
        <p:txBody>
          <a:bodyPr>
            <a:noAutofit/>
          </a:bodyPr>
          <a:lstStyle/>
          <a:p>
            <a:r>
              <a:rPr lang="it-IT" sz="3200" u="sng" dirty="0" smtClean="0">
                <a:solidFill>
                  <a:srgbClr val="FF0000"/>
                </a:solidFill>
                <a:latin typeface="Engravers MT" pitchFamily="18" charset="0"/>
              </a:rPr>
              <a:t>Il  cervello trino di Paul </a:t>
            </a:r>
            <a:r>
              <a:rPr lang="it-IT" sz="3200" u="sng" dirty="0" err="1" smtClean="0">
                <a:solidFill>
                  <a:srgbClr val="FF0000"/>
                </a:solidFill>
                <a:latin typeface="Engravers MT" pitchFamily="18" charset="0"/>
              </a:rPr>
              <a:t>Mac</a:t>
            </a:r>
            <a:r>
              <a:rPr lang="it-IT" sz="3200" u="sng" dirty="0" smtClean="0">
                <a:solidFill>
                  <a:srgbClr val="FF0000"/>
                </a:solidFill>
                <a:latin typeface="Engravers MT" pitchFamily="18" charset="0"/>
              </a:rPr>
              <a:t> </a:t>
            </a:r>
            <a:r>
              <a:rPr lang="it-IT" sz="3200" u="sng" dirty="0" err="1" smtClean="0">
                <a:solidFill>
                  <a:srgbClr val="FF0000"/>
                </a:solidFill>
                <a:latin typeface="Engravers MT" pitchFamily="18" charset="0"/>
              </a:rPr>
              <a:t>Lean</a:t>
            </a:r>
            <a:r>
              <a:rPr lang="it-IT" sz="3200" dirty="0" smtClean="0">
                <a:solidFill>
                  <a:srgbClr val="FF0000"/>
                </a:solidFill>
                <a:latin typeface="Engravers MT" pitchFamily="18" charset="0"/>
              </a:rPr>
              <a:t/>
            </a:r>
            <a:br>
              <a:rPr lang="it-IT" sz="3200" dirty="0" smtClean="0">
                <a:solidFill>
                  <a:srgbClr val="FF0000"/>
                </a:solidFill>
                <a:latin typeface="Engravers MT" pitchFamily="18" charset="0"/>
              </a:rPr>
            </a:br>
            <a:r>
              <a:rPr lang="it-IT" sz="2000" dirty="0" smtClean="0">
                <a:latin typeface="Engravers MT" pitchFamily="18" charset="0"/>
              </a:rPr>
              <a:t>modello a carattere evoluzionistico</a:t>
            </a:r>
            <a:endParaRPr lang="it-IT" sz="3200" dirty="0">
              <a:latin typeface="Engravers MT" pitchFamily="18" charset="0"/>
            </a:endParaRPr>
          </a:p>
        </p:txBody>
      </p:sp>
      <p:sp>
        <p:nvSpPr>
          <p:cNvPr id="3" name="Segnaposto contenuto 2"/>
          <p:cNvSpPr>
            <a:spLocks noGrp="1"/>
          </p:cNvSpPr>
          <p:nvPr>
            <p:ph idx="1"/>
          </p:nvPr>
        </p:nvSpPr>
        <p:spPr>
          <a:xfrm>
            <a:off x="500034" y="2071678"/>
            <a:ext cx="8229600" cy="4525963"/>
          </a:xfrm>
        </p:spPr>
        <p:txBody>
          <a:bodyPr>
            <a:normAutofit lnSpcReduction="10000"/>
          </a:bodyPr>
          <a:lstStyle/>
          <a:p>
            <a:r>
              <a:rPr lang="it-IT" dirty="0" smtClean="0"/>
              <a:t>PROPONE  LA DISTINZIONE  DEL NEL SNC </a:t>
            </a:r>
            <a:r>
              <a:rPr lang="it-IT" dirty="0" err="1" smtClean="0"/>
              <a:t>DI</a:t>
            </a:r>
            <a:r>
              <a:rPr lang="it-IT" dirty="0" smtClean="0"/>
              <a:t> TRE SEZIONI ANATOMO FUNZIONALI  DETTE:</a:t>
            </a:r>
            <a:endParaRPr lang="it-IT" dirty="0" smtClean="0">
              <a:solidFill>
                <a:srgbClr val="FF0000"/>
              </a:solidFill>
            </a:endParaRPr>
          </a:p>
          <a:p>
            <a:r>
              <a:rPr lang="it-IT" b="1" i="1" dirty="0" smtClean="0">
                <a:solidFill>
                  <a:schemeClr val="accent6">
                    <a:lumMod val="75000"/>
                  </a:schemeClr>
                </a:solidFill>
              </a:rPr>
              <a:t>CERVELLO RETTILIANO</a:t>
            </a:r>
          </a:p>
          <a:p>
            <a:r>
              <a:rPr lang="it-IT" b="1" i="1" dirty="0" smtClean="0">
                <a:solidFill>
                  <a:srgbClr val="002060"/>
                </a:solidFill>
              </a:rPr>
              <a:t>CERVELLO LIMBICO</a:t>
            </a:r>
          </a:p>
          <a:p>
            <a:r>
              <a:rPr lang="it-IT" b="1" i="1" dirty="0" smtClean="0">
                <a:solidFill>
                  <a:srgbClr val="FF0000"/>
                </a:solidFill>
              </a:rPr>
              <a:t>CERVELLO NEO CORTICALE</a:t>
            </a:r>
          </a:p>
          <a:p>
            <a:pPr algn="ctr">
              <a:buNone/>
            </a:pPr>
            <a:r>
              <a:rPr lang="it-IT" dirty="0" smtClean="0">
                <a:solidFill>
                  <a:srgbClr val="FF0000"/>
                </a:solidFill>
              </a:rPr>
              <a:t>    </a:t>
            </a:r>
            <a:r>
              <a:rPr lang="it-IT" dirty="0" smtClean="0"/>
              <a:t>OGNI PARTE GARANTISCE : UN TIPO </a:t>
            </a:r>
            <a:r>
              <a:rPr lang="it-IT" dirty="0" err="1" smtClean="0"/>
              <a:t>DI</a:t>
            </a:r>
            <a:r>
              <a:rPr lang="it-IT" dirty="0" smtClean="0"/>
              <a:t> INTELLIGENZA,  </a:t>
            </a:r>
            <a:r>
              <a:rPr lang="it-IT" dirty="0" err="1" smtClean="0"/>
              <a:t>DI</a:t>
            </a:r>
            <a:r>
              <a:rPr lang="it-IT" dirty="0" smtClean="0"/>
              <a:t> MEMORIA, </a:t>
            </a:r>
            <a:r>
              <a:rPr lang="it-IT" dirty="0" err="1" smtClean="0"/>
              <a:t>DI</a:t>
            </a:r>
            <a:r>
              <a:rPr lang="it-IT" dirty="0" smtClean="0"/>
              <a:t> ORGANIZZAZIONE NELLO SPAZIO E NEL TEMPO</a:t>
            </a:r>
          </a:p>
          <a:p>
            <a:pPr algn="ctr"/>
            <a:endParaRPr lang="it-IT" dirty="0" smtClean="0"/>
          </a:p>
          <a:p>
            <a:pPr algn="ctr"/>
            <a:endParaRPr lang="it-IT" dirty="0"/>
          </a:p>
        </p:txBody>
      </p:sp>
    </p:spTree>
  </p:cSld>
  <p:clrMapOvr>
    <a:masterClrMapping/>
  </p:clrMapOvr>
  <p:transition spd="med">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solidFill>
                  <a:srgbClr val="FF0000"/>
                </a:solidFill>
                <a:latin typeface="Engravers MT" pitchFamily="18" charset="0"/>
              </a:rPr>
              <a:t>La neocorteccia </a:t>
            </a:r>
            <a:br>
              <a:rPr lang="it-IT" dirty="0" smtClean="0">
                <a:solidFill>
                  <a:srgbClr val="FF0000"/>
                </a:solidFill>
                <a:latin typeface="Engravers MT" pitchFamily="18" charset="0"/>
              </a:rPr>
            </a:br>
            <a:r>
              <a:rPr lang="it-IT" sz="2200" dirty="0" smtClean="0">
                <a:solidFill>
                  <a:srgbClr val="FF0000"/>
                </a:solidFill>
                <a:latin typeface="Engravers MT" pitchFamily="18" charset="0"/>
              </a:rPr>
              <a:t>cervello superiore</a:t>
            </a:r>
            <a:endParaRPr lang="it-IT" dirty="0">
              <a:solidFill>
                <a:srgbClr val="FF0000"/>
              </a:solidFill>
              <a:latin typeface="Engravers MT" pitchFamily="18" charset="0"/>
            </a:endParaRPr>
          </a:p>
        </p:txBody>
      </p:sp>
      <p:sp>
        <p:nvSpPr>
          <p:cNvPr id="3" name="Segnaposto contenuto 2"/>
          <p:cNvSpPr>
            <a:spLocks noGrp="1"/>
          </p:cNvSpPr>
          <p:nvPr>
            <p:ph idx="1"/>
          </p:nvPr>
        </p:nvSpPr>
        <p:spPr/>
        <p:txBody>
          <a:bodyPr>
            <a:normAutofit fontScale="92500" lnSpcReduction="20000"/>
          </a:bodyPr>
          <a:lstStyle/>
          <a:p>
            <a:pPr algn="ctr">
              <a:buNone/>
            </a:pPr>
            <a:r>
              <a:rPr lang="it-IT" dirty="0" smtClean="0"/>
              <a:t>Il terzo cervello è il più recente  ed è sede di tutte le funzioni cerebrali.</a:t>
            </a:r>
          </a:p>
          <a:p>
            <a:pPr algn="ctr">
              <a:buNone/>
            </a:pPr>
            <a:r>
              <a:rPr lang="it-IT" dirty="0" smtClean="0"/>
              <a:t>Queste tre aree secondo </a:t>
            </a:r>
            <a:r>
              <a:rPr lang="it-IT" dirty="0" err="1" smtClean="0"/>
              <a:t>Mac</a:t>
            </a:r>
            <a:r>
              <a:rPr lang="it-IT" dirty="0" smtClean="0"/>
              <a:t> </a:t>
            </a:r>
            <a:r>
              <a:rPr lang="it-IT" dirty="0" err="1" smtClean="0"/>
              <a:t>Lean</a:t>
            </a:r>
            <a:r>
              <a:rPr lang="it-IT" dirty="0" smtClean="0"/>
              <a:t> sono: </a:t>
            </a:r>
          </a:p>
          <a:p>
            <a:pPr algn="ctr">
              <a:buNone/>
            </a:pPr>
            <a:endParaRPr lang="it-IT" dirty="0" smtClean="0"/>
          </a:p>
          <a:p>
            <a:r>
              <a:rPr lang="it-IT" dirty="0" smtClean="0"/>
              <a:t>INDIPENDENTI L’UNA DALL’ALTRA </a:t>
            </a:r>
          </a:p>
          <a:p>
            <a:r>
              <a:rPr lang="it-IT" dirty="0" smtClean="0"/>
              <a:t>IN GRADO </a:t>
            </a:r>
            <a:r>
              <a:rPr lang="it-IT" dirty="0" err="1" smtClean="0"/>
              <a:t>DI</a:t>
            </a:r>
            <a:r>
              <a:rPr lang="it-IT" dirty="0" smtClean="0"/>
              <a:t> DOMINARSI RECIPROCAMENTE</a:t>
            </a:r>
          </a:p>
          <a:p>
            <a:endParaRPr lang="it-IT" dirty="0" smtClean="0"/>
          </a:p>
          <a:p>
            <a:pPr algn="ctr">
              <a:buNone/>
            </a:pPr>
            <a:r>
              <a:rPr lang="it-IT" sz="2800" dirty="0" smtClean="0"/>
              <a:t>VIENE A CADERE IL CONCETTO CHE LA CORTECCIA CEREBRALE DOMINI L’INTERO FUNZIONAMENTO DEL CERVELLO </a:t>
            </a:r>
            <a:r>
              <a:rPr lang="it-IT" sz="2800" dirty="0" smtClean="0">
                <a:latin typeface="David" pitchFamily="34" charset="-79"/>
                <a:cs typeface="David" pitchFamily="34" charset="-79"/>
              </a:rPr>
              <a:t>→</a:t>
            </a:r>
            <a:r>
              <a:rPr lang="it-IT" sz="2800" dirty="0" smtClean="0"/>
              <a:t> CONSIDERATO COME UN </a:t>
            </a:r>
            <a:r>
              <a:rPr lang="it-IT" sz="2800" u="sng" dirty="0" smtClean="0"/>
              <a:t>DIRETTORE </a:t>
            </a:r>
            <a:r>
              <a:rPr lang="it-IT" sz="2800" u="sng" dirty="0" err="1" smtClean="0"/>
              <a:t>DI</a:t>
            </a:r>
            <a:r>
              <a:rPr lang="it-IT" sz="2800" u="sng" dirty="0" smtClean="0"/>
              <a:t> ORCHESTRA</a:t>
            </a:r>
            <a:r>
              <a:rPr lang="it-IT" sz="2800" dirty="0" smtClean="0"/>
              <a:t>.</a:t>
            </a:r>
            <a:endParaRPr lang="it-IT" sz="2800" dirty="0"/>
          </a:p>
        </p:txBody>
      </p:sp>
    </p:spTree>
  </p:cSld>
  <p:clrMapOvr>
    <a:masterClrMapping/>
  </p:clrMapOvr>
  <p:transition spd="med">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357166"/>
            <a:ext cx="8229600" cy="1143000"/>
          </a:xfrm>
        </p:spPr>
        <p:txBody>
          <a:bodyPr>
            <a:normAutofit fontScale="90000"/>
          </a:bodyPr>
          <a:lstStyle/>
          <a:p>
            <a:r>
              <a:rPr lang="it-IT" dirty="0" smtClean="0">
                <a:solidFill>
                  <a:srgbClr val="FF0000"/>
                </a:solidFill>
                <a:latin typeface="Engravers MT" pitchFamily="18" charset="0"/>
              </a:rPr>
              <a:t>I  4 LOBI DELLA CORTECCIA CEREBRALE</a:t>
            </a:r>
            <a:endParaRPr lang="it-IT" dirty="0">
              <a:solidFill>
                <a:srgbClr val="FF0000"/>
              </a:solidFill>
              <a:latin typeface="Engravers MT" pitchFamily="18" charset="0"/>
            </a:endParaRPr>
          </a:p>
        </p:txBody>
      </p:sp>
      <p:sp>
        <p:nvSpPr>
          <p:cNvPr id="3" name="Segnaposto contenuto 2"/>
          <p:cNvSpPr>
            <a:spLocks noGrp="1"/>
          </p:cNvSpPr>
          <p:nvPr>
            <p:ph idx="1"/>
          </p:nvPr>
        </p:nvSpPr>
        <p:spPr/>
        <p:txBody>
          <a:bodyPr>
            <a:normAutofit lnSpcReduction="10000"/>
          </a:bodyPr>
          <a:lstStyle/>
          <a:p>
            <a:r>
              <a:rPr lang="it-IT" sz="2400" u="sng" dirty="0" smtClean="0">
                <a:solidFill>
                  <a:srgbClr val="FF0000"/>
                </a:solidFill>
                <a:latin typeface="David" pitchFamily="34" charset="-79"/>
                <a:cs typeface="David" pitchFamily="34" charset="-79"/>
              </a:rPr>
              <a:t>LOBO FRONTALE </a:t>
            </a:r>
            <a:r>
              <a:rPr lang="it-IT" sz="2400" dirty="0" smtClean="0">
                <a:latin typeface="David" pitchFamily="34" charset="-79"/>
                <a:cs typeface="David" pitchFamily="34" charset="-79"/>
              </a:rPr>
              <a:t>:REGOLA I GIUDIZI SOCIALI, PIANIFICAZIONE, ORGANIZZAZIONE  </a:t>
            </a:r>
            <a:r>
              <a:rPr lang="it-IT" sz="2400" dirty="0" err="1" smtClean="0">
                <a:latin typeface="David" pitchFamily="34" charset="-79"/>
                <a:cs typeface="David" pitchFamily="34" charset="-79"/>
              </a:rPr>
              <a:t>DI</a:t>
            </a:r>
            <a:r>
              <a:rPr lang="it-IT" sz="2400" dirty="0" smtClean="0">
                <a:latin typeface="David" pitchFamily="34" charset="-79"/>
                <a:cs typeface="David" pitchFamily="34" charset="-79"/>
              </a:rPr>
              <a:t>  ATTIVITA’, LINGUAGGIO, MOVIMENTI, MEMORIA A BREVE TERMINE  CHIAMATA  MEMORIA </a:t>
            </a:r>
            <a:r>
              <a:rPr lang="it-IT" sz="2400" dirty="0" err="1" smtClean="0">
                <a:latin typeface="David" pitchFamily="34" charset="-79"/>
                <a:cs typeface="David" pitchFamily="34" charset="-79"/>
              </a:rPr>
              <a:t>DI</a:t>
            </a:r>
            <a:r>
              <a:rPr lang="it-IT" sz="2400" dirty="0" smtClean="0">
                <a:latin typeface="David" pitchFamily="34" charset="-79"/>
                <a:cs typeface="David" pitchFamily="34" charset="-79"/>
              </a:rPr>
              <a:t> LAVORO.</a:t>
            </a:r>
          </a:p>
          <a:p>
            <a:endParaRPr lang="it-IT" sz="2400" dirty="0" smtClean="0">
              <a:latin typeface="David" pitchFamily="34" charset="-79"/>
              <a:cs typeface="David" pitchFamily="34" charset="-79"/>
            </a:endParaRPr>
          </a:p>
          <a:p>
            <a:r>
              <a:rPr lang="it-IT" sz="2400" u="sng" dirty="0" smtClean="0">
                <a:solidFill>
                  <a:srgbClr val="FF0000"/>
                </a:solidFill>
                <a:latin typeface="David" pitchFamily="34" charset="-79"/>
                <a:cs typeface="David" pitchFamily="34" charset="-79"/>
              </a:rPr>
              <a:t>LOBO PARIETALE</a:t>
            </a:r>
            <a:r>
              <a:rPr lang="it-IT" sz="2400" dirty="0" smtClean="0">
                <a:latin typeface="David" pitchFamily="34" charset="-79"/>
                <a:cs typeface="David" pitchFamily="34" charset="-79"/>
              </a:rPr>
              <a:t>: INFORMAZIONI SUL TATTO ,   SPAZIO INTORNO AL CORPO.</a:t>
            </a:r>
          </a:p>
          <a:p>
            <a:endParaRPr lang="it-IT" sz="2400" dirty="0" smtClean="0">
              <a:latin typeface="David" pitchFamily="34" charset="-79"/>
              <a:cs typeface="David" pitchFamily="34" charset="-79"/>
            </a:endParaRPr>
          </a:p>
          <a:p>
            <a:r>
              <a:rPr lang="it-IT" sz="2400" u="sng" dirty="0" smtClean="0">
                <a:solidFill>
                  <a:srgbClr val="FF0000"/>
                </a:solidFill>
                <a:latin typeface="David" pitchFamily="34" charset="-79"/>
                <a:cs typeface="David" pitchFamily="34" charset="-79"/>
              </a:rPr>
              <a:t>LOBO OCCIPITALE  </a:t>
            </a:r>
            <a:r>
              <a:rPr lang="it-IT" sz="2400" dirty="0" smtClean="0">
                <a:latin typeface="David" pitchFamily="34" charset="-79"/>
                <a:cs typeface="David" pitchFamily="34" charset="-79"/>
              </a:rPr>
              <a:t>CONNESSO ALLA VISIONE </a:t>
            </a:r>
          </a:p>
          <a:p>
            <a:pPr>
              <a:buNone/>
            </a:pPr>
            <a:endParaRPr lang="it-IT" sz="2400" dirty="0" smtClean="0">
              <a:latin typeface="David" pitchFamily="34" charset="-79"/>
              <a:cs typeface="David" pitchFamily="34" charset="-79"/>
            </a:endParaRPr>
          </a:p>
          <a:p>
            <a:r>
              <a:rPr lang="it-IT" sz="2400" u="sng" dirty="0" smtClean="0">
                <a:solidFill>
                  <a:srgbClr val="FF0000"/>
                </a:solidFill>
                <a:latin typeface="David" pitchFamily="34" charset="-79"/>
                <a:cs typeface="David" pitchFamily="34" charset="-79"/>
              </a:rPr>
              <a:t>LOBO TEMPORALE</a:t>
            </a:r>
            <a:r>
              <a:rPr lang="it-IT" sz="2400" dirty="0" smtClean="0">
                <a:latin typeface="David" pitchFamily="34" charset="-79"/>
                <a:cs typeface="David" pitchFamily="34" charset="-79"/>
              </a:rPr>
              <a:t>:   PROCESSI UDITIVI , ASPETTI DEL LINGUIAGGIO, MEMORIA</a:t>
            </a:r>
            <a:endParaRPr lang="it-IT" sz="2400" dirty="0">
              <a:latin typeface="David" pitchFamily="34" charset="-79"/>
              <a:cs typeface="David" pitchFamily="34" charset="-79"/>
            </a:endParaRPr>
          </a:p>
        </p:txBody>
      </p:sp>
    </p:spTree>
  </p:cSld>
  <p:clrMapOvr>
    <a:masterClrMapping/>
  </p:clrMapOvr>
  <p:transition spd="med">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fontScale="90000"/>
          </a:bodyPr>
          <a:lstStyle/>
          <a:p>
            <a:r>
              <a:rPr lang="it-IT" dirty="0" smtClean="0">
                <a:solidFill>
                  <a:srgbClr val="FF0000"/>
                </a:solidFill>
                <a:latin typeface="Engravers MT" pitchFamily="18" charset="0"/>
              </a:rPr>
              <a:t>LE MOTIVAZIONI DEI TRE CERVELLI</a:t>
            </a:r>
            <a:endParaRPr lang="it-IT" dirty="0">
              <a:solidFill>
                <a:srgbClr val="FF0000"/>
              </a:solidFill>
              <a:latin typeface="Engravers MT" pitchFamily="18" charset="0"/>
            </a:endParaRPr>
          </a:p>
        </p:txBody>
      </p:sp>
      <p:sp>
        <p:nvSpPr>
          <p:cNvPr id="5" name="Segnaposto contenuto 4"/>
          <p:cNvSpPr>
            <a:spLocks noGrp="1"/>
          </p:cNvSpPr>
          <p:nvPr>
            <p:ph idx="1"/>
          </p:nvPr>
        </p:nvSpPr>
        <p:spPr/>
        <p:txBody>
          <a:bodyPr>
            <a:normAutofit fontScale="85000" lnSpcReduction="20000"/>
          </a:bodyPr>
          <a:lstStyle/>
          <a:p>
            <a:pPr algn="ctr">
              <a:buNone/>
            </a:pPr>
            <a:r>
              <a:rPr lang="it-IT" dirty="0" smtClean="0">
                <a:latin typeface="David" pitchFamily="34" charset="-79"/>
                <a:cs typeface="David" pitchFamily="34" charset="-79"/>
              </a:rPr>
              <a:t>SECONDO QUESTA CONCEZIONE ESISTONO</a:t>
            </a:r>
          </a:p>
          <a:p>
            <a:pPr algn="ctr">
              <a:buNone/>
            </a:pPr>
            <a:r>
              <a:rPr lang="it-IT" dirty="0" smtClean="0">
                <a:latin typeface="David" pitchFamily="34" charset="-79"/>
                <a:cs typeface="David" pitchFamily="34" charset="-79"/>
              </a:rPr>
              <a:t> </a:t>
            </a:r>
          </a:p>
          <a:p>
            <a:pPr algn="ctr"/>
            <a:r>
              <a:rPr lang="it-IT" b="1" i="1" dirty="0" smtClean="0">
                <a:solidFill>
                  <a:schemeClr val="accent6">
                    <a:lumMod val="75000"/>
                  </a:schemeClr>
                </a:solidFill>
                <a:latin typeface="David" pitchFamily="34" charset="-79"/>
                <a:cs typeface="David" pitchFamily="34" charset="-79"/>
              </a:rPr>
              <a:t>LE MOTIVAZIONI RETTILIANE</a:t>
            </a:r>
          </a:p>
          <a:p>
            <a:pPr algn="ctr"/>
            <a:r>
              <a:rPr lang="it-IT" b="1" i="1" dirty="0" smtClean="0">
                <a:solidFill>
                  <a:srgbClr val="00B0F0"/>
                </a:solidFill>
                <a:latin typeface="David" pitchFamily="34" charset="-79"/>
                <a:cs typeface="David" pitchFamily="34" charset="-79"/>
              </a:rPr>
              <a:t>LE MOTIVAZIONI LIMBICHE </a:t>
            </a:r>
          </a:p>
          <a:p>
            <a:pPr algn="ctr"/>
            <a:r>
              <a:rPr lang="it-IT" b="1" i="1" dirty="0" smtClean="0">
                <a:solidFill>
                  <a:srgbClr val="002060"/>
                </a:solidFill>
                <a:latin typeface="David" pitchFamily="34" charset="-79"/>
                <a:cs typeface="David" pitchFamily="34" charset="-79"/>
              </a:rPr>
              <a:t>LE MOTIVAZIONI NEOCORTICALI</a:t>
            </a:r>
          </a:p>
          <a:p>
            <a:pPr algn="ctr"/>
            <a:endParaRPr lang="it-IT" b="1" i="1" dirty="0" smtClean="0">
              <a:solidFill>
                <a:srgbClr val="00B050"/>
              </a:solidFill>
              <a:latin typeface="David" pitchFamily="34" charset="-79"/>
              <a:cs typeface="David" pitchFamily="34" charset="-79"/>
            </a:endParaRPr>
          </a:p>
          <a:p>
            <a:pPr algn="ctr">
              <a:buNone/>
            </a:pPr>
            <a:r>
              <a:rPr lang="it-IT" dirty="0" smtClean="0">
                <a:latin typeface="David" pitchFamily="34" charset="-79"/>
                <a:cs typeface="David" pitchFamily="34" charset="-79"/>
              </a:rPr>
              <a:t>POSSIAMO FARE COINCIDERE CON OGNI TIPO </a:t>
            </a:r>
            <a:r>
              <a:rPr lang="it-IT" dirty="0" err="1" smtClean="0">
                <a:latin typeface="David" pitchFamily="34" charset="-79"/>
                <a:cs typeface="David" pitchFamily="34" charset="-79"/>
              </a:rPr>
              <a:t>DI</a:t>
            </a:r>
            <a:r>
              <a:rPr lang="it-IT" dirty="0" smtClean="0">
                <a:latin typeface="David" pitchFamily="34" charset="-79"/>
                <a:cs typeface="David" pitchFamily="34" charset="-79"/>
              </a:rPr>
              <a:t> CERVELLO LE MOTIVAZIONI DELLA FILOSOFIA DEL METODO SNOEZELEN : CHE FONDAMENTALMENTE SONO: OSSERVAZIONE, PIACERE, CURA DEGLI ALTRI E </a:t>
            </a:r>
            <a:r>
              <a:rPr lang="it-IT" dirty="0" err="1" smtClean="0">
                <a:latin typeface="David" pitchFamily="34" charset="-79"/>
                <a:cs typeface="David" pitchFamily="34" charset="-79"/>
              </a:rPr>
              <a:t>DI</a:t>
            </a:r>
            <a:r>
              <a:rPr lang="it-IT" dirty="0" smtClean="0">
                <a:latin typeface="David" pitchFamily="34" charset="-79"/>
                <a:cs typeface="David" pitchFamily="34" charset="-79"/>
              </a:rPr>
              <a:t> SE’</a:t>
            </a:r>
            <a:endParaRPr lang="it-IT" dirty="0">
              <a:latin typeface="David" pitchFamily="34" charset="-79"/>
              <a:cs typeface="David" pitchFamily="34" charset="-79"/>
            </a:endParaRPr>
          </a:p>
        </p:txBody>
      </p:sp>
    </p:spTree>
  </p:cSld>
  <p:clrMapOvr>
    <a:masterClrMapping/>
  </p:clrMapOvr>
  <p:transition spd="med">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latin typeface="Engravers MT" pitchFamily="18" charset="0"/>
              </a:rPr>
              <a:t>IL SISTEMA LIMBICO</a:t>
            </a:r>
            <a:endParaRPr lang="it-IT" dirty="0">
              <a:solidFill>
                <a:srgbClr val="FF0000"/>
              </a:solidFill>
              <a:latin typeface="Engravers MT" pitchFamily="18" charset="0"/>
            </a:endParaRPr>
          </a:p>
        </p:txBody>
      </p:sp>
      <p:sp>
        <p:nvSpPr>
          <p:cNvPr id="3" name="Segnaposto contenuto 2"/>
          <p:cNvSpPr>
            <a:spLocks noGrp="1"/>
          </p:cNvSpPr>
          <p:nvPr>
            <p:ph idx="1"/>
          </p:nvPr>
        </p:nvSpPr>
        <p:spPr/>
        <p:txBody>
          <a:bodyPr>
            <a:normAutofit fontScale="92500" lnSpcReduction="10000"/>
          </a:bodyPr>
          <a:lstStyle/>
          <a:p>
            <a:r>
              <a:rPr lang="it-IT" dirty="0" smtClean="0">
                <a:latin typeface="David" pitchFamily="34" charset="-79"/>
                <a:cs typeface="David" pitchFamily="34" charset="-79"/>
              </a:rPr>
              <a:t>E’ UNA FORMAZIONE FILOLOGICAMENTE ANTICA.</a:t>
            </a:r>
          </a:p>
          <a:p>
            <a:r>
              <a:rPr lang="it-IT" dirty="0" smtClean="0">
                <a:latin typeface="David" pitchFamily="34" charset="-79"/>
                <a:cs typeface="David" pitchFamily="34" charset="-79"/>
              </a:rPr>
              <a:t>AGISCE SULL’INSIEME DELLE INFORMAZIONI DISPONIBILI  SULLO STATO DELL’ORGANISMO, INTERVENENDO SULLO STATO VEGETATIVO, PULSIONALE  ED AFFETTIVO.</a:t>
            </a:r>
          </a:p>
          <a:p>
            <a:r>
              <a:rPr lang="it-IT" dirty="0" smtClean="0">
                <a:latin typeface="David" pitchFamily="34" charset="-79"/>
                <a:cs typeface="David" pitchFamily="34" charset="-79"/>
              </a:rPr>
              <a:t>SCAMBIA INFORMAZIONI CON ALTRE AREE DELLA CORTECCIA.</a:t>
            </a:r>
            <a:endParaRPr lang="it-IT" dirty="0">
              <a:latin typeface="David" pitchFamily="34" charset="-79"/>
              <a:cs typeface="David" pitchFamily="34" charset="-79"/>
            </a:endParaRPr>
          </a:p>
        </p:txBody>
      </p:sp>
    </p:spTree>
  </p:cSld>
  <p:clrMapOvr>
    <a:masterClrMapping/>
  </p:clrMapOvr>
  <p:transition spd="med">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0034" y="571480"/>
            <a:ext cx="8229600" cy="1143000"/>
          </a:xfrm>
        </p:spPr>
        <p:txBody>
          <a:bodyPr>
            <a:noAutofit/>
          </a:bodyPr>
          <a:lstStyle/>
          <a:p>
            <a:r>
              <a:rPr lang="it-IT" sz="3200" dirty="0" smtClean="0">
                <a:latin typeface="Engravers MT" pitchFamily="18" charset="0"/>
              </a:rPr>
              <a:t>ASSOCIAZIONE PER LO SVILUPPO DEL METODO SNOEZELLEN</a:t>
            </a:r>
            <a:endParaRPr lang="it-IT" sz="3200" dirty="0">
              <a:latin typeface="Engravers MT" pitchFamily="18" charset="0"/>
            </a:endParaRPr>
          </a:p>
        </p:txBody>
      </p:sp>
      <p:sp>
        <p:nvSpPr>
          <p:cNvPr id="3" name="Segnaposto contenuto 2"/>
          <p:cNvSpPr>
            <a:spLocks noGrp="1"/>
          </p:cNvSpPr>
          <p:nvPr>
            <p:ph idx="1"/>
          </p:nvPr>
        </p:nvSpPr>
        <p:spPr>
          <a:xfrm>
            <a:off x="428596" y="2071678"/>
            <a:ext cx="8229600" cy="4525963"/>
          </a:xfrm>
        </p:spPr>
        <p:txBody>
          <a:bodyPr>
            <a:normAutofit fontScale="92500"/>
          </a:bodyPr>
          <a:lstStyle/>
          <a:p>
            <a:r>
              <a:rPr lang="it-IT" dirty="0" smtClean="0">
                <a:latin typeface="David" pitchFamily="34" charset="-79"/>
                <a:cs typeface="David" pitchFamily="34" charset="-79"/>
              </a:rPr>
              <a:t>PRESIDENTE PROF GIANLUIGI FANCHIOTTI</a:t>
            </a:r>
          </a:p>
          <a:p>
            <a:pPr>
              <a:buNone/>
            </a:pPr>
            <a:r>
              <a:rPr lang="it-IT" dirty="0" smtClean="0">
                <a:latin typeface="David" pitchFamily="34" charset="-79"/>
                <a:cs typeface="David" pitchFamily="34" charset="-79"/>
              </a:rPr>
              <a:t>    Il primo comma dello statuto della nostra associazione per lo sviluppo del metodo </a:t>
            </a:r>
            <a:r>
              <a:rPr lang="it-IT" dirty="0" err="1" smtClean="0">
                <a:latin typeface="David" pitchFamily="34" charset="-79"/>
                <a:cs typeface="David" pitchFamily="34" charset="-79"/>
              </a:rPr>
              <a:t>Snoezellen</a:t>
            </a:r>
            <a:r>
              <a:rPr lang="it-IT" dirty="0" smtClean="0">
                <a:latin typeface="David" pitchFamily="34" charset="-79"/>
                <a:cs typeface="David" pitchFamily="34" charset="-79"/>
              </a:rPr>
              <a:t> è quello di far conoscere questo metodo riabilitativo e soprattutto quello di avere un linguaggio comune tra tutti coloro che si interessano al problema della riabilitazione neurosensoriale. Questo incontro centra l’obiettivo</a:t>
            </a:r>
            <a:endParaRPr lang="it-IT" dirty="0">
              <a:latin typeface="David" pitchFamily="34" charset="-79"/>
              <a:cs typeface="David" pitchFamily="34" charset="-79"/>
            </a:endParaRPr>
          </a:p>
        </p:txBody>
      </p:sp>
    </p:spTree>
  </p:cSld>
  <p:clrMapOvr>
    <a:masterClrMapping/>
  </p:clrMapOvr>
  <p:transition spd="med">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9"/>
          <p:cNvSpPr>
            <a:spLocks noGrp="1"/>
          </p:cNvSpPr>
          <p:nvPr>
            <p:ph type="title"/>
          </p:nvPr>
        </p:nvSpPr>
        <p:spPr>
          <a:xfrm>
            <a:off x="428596" y="714356"/>
            <a:ext cx="8229600" cy="1143000"/>
          </a:xfrm>
        </p:spPr>
        <p:txBody>
          <a:bodyPr>
            <a:normAutofit fontScale="90000"/>
          </a:bodyPr>
          <a:lstStyle/>
          <a:p>
            <a:r>
              <a:rPr lang="it-IT" dirty="0" smtClean="0">
                <a:solidFill>
                  <a:srgbClr val="FF0000"/>
                </a:solidFill>
                <a:latin typeface="Engravers MT" pitchFamily="18" charset="0"/>
              </a:rPr>
              <a:t>IL CERVELLO TRINO </a:t>
            </a:r>
            <a:r>
              <a:rPr lang="it-IT" dirty="0" err="1" smtClean="0">
                <a:solidFill>
                  <a:srgbClr val="FF0000"/>
                </a:solidFill>
                <a:latin typeface="Engravers MT" pitchFamily="18" charset="0"/>
              </a:rPr>
              <a:t>DI</a:t>
            </a:r>
            <a:r>
              <a:rPr lang="it-IT" dirty="0" smtClean="0">
                <a:solidFill>
                  <a:srgbClr val="FF0000"/>
                </a:solidFill>
                <a:latin typeface="Engravers MT" pitchFamily="18" charset="0"/>
              </a:rPr>
              <a:t> P. MAC LEAN</a:t>
            </a:r>
            <a:r>
              <a:rPr lang="it-IT" dirty="0" smtClean="0">
                <a:solidFill>
                  <a:srgbClr val="FF0000"/>
                </a:solidFill>
              </a:rPr>
              <a:t/>
            </a:r>
            <a:br>
              <a:rPr lang="it-IT" dirty="0" smtClean="0">
                <a:solidFill>
                  <a:srgbClr val="FF0000"/>
                </a:solidFill>
              </a:rPr>
            </a:br>
            <a:r>
              <a:rPr lang="it-IT" dirty="0" smtClean="0">
                <a:solidFill>
                  <a:srgbClr val="FF0000"/>
                </a:solidFill>
              </a:rPr>
              <a:t> </a:t>
            </a:r>
            <a:endParaRPr lang="it-IT" dirty="0">
              <a:solidFill>
                <a:srgbClr val="FF0000"/>
              </a:solidFill>
            </a:endParaRPr>
          </a:p>
        </p:txBody>
      </p:sp>
      <p:sp>
        <p:nvSpPr>
          <p:cNvPr id="11" name="Segnaposto contenuto 10"/>
          <p:cNvSpPr>
            <a:spLocks noGrp="1"/>
          </p:cNvSpPr>
          <p:nvPr>
            <p:ph idx="1"/>
          </p:nvPr>
        </p:nvSpPr>
        <p:spPr>
          <a:xfrm>
            <a:off x="428596" y="2332037"/>
            <a:ext cx="8229600" cy="4525963"/>
          </a:xfrm>
        </p:spPr>
        <p:txBody>
          <a:bodyPr>
            <a:normAutofit fontScale="77500" lnSpcReduction="20000"/>
          </a:bodyPr>
          <a:lstStyle/>
          <a:p>
            <a:pPr algn="ctr"/>
            <a:r>
              <a:rPr lang="it-IT" dirty="0" smtClean="0">
                <a:latin typeface="David" pitchFamily="34" charset="-79"/>
                <a:cs typeface="David" pitchFamily="34" charset="-79"/>
              </a:rPr>
              <a:t>IL CEVELLO RETTILIANIO E’ IL PIU’ ANTICO</a:t>
            </a:r>
          </a:p>
          <a:p>
            <a:pPr algn="ctr">
              <a:buNone/>
            </a:pPr>
            <a:r>
              <a:rPr lang="it-IT" dirty="0" smtClean="0">
                <a:latin typeface="David" pitchFamily="34" charset="-79"/>
                <a:cs typeface="David" pitchFamily="34" charset="-79"/>
              </a:rPr>
              <a:t>E’ FORMATO DA:</a:t>
            </a:r>
          </a:p>
          <a:p>
            <a:pPr algn="ctr"/>
            <a:r>
              <a:rPr lang="it-IT" dirty="0" smtClean="0">
                <a:latin typeface="David" pitchFamily="34" charset="-79"/>
                <a:cs typeface="David" pitchFamily="34" charset="-79"/>
              </a:rPr>
              <a:t>TRONCO ENCEFALICO</a:t>
            </a:r>
          </a:p>
          <a:p>
            <a:pPr algn="ctr"/>
            <a:r>
              <a:rPr lang="it-IT" dirty="0" smtClean="0">
                <a:latin typeface="David" pitchFamily="34" charset="-79"/>
                <a:cs typeface="David" pitchFamily="34" charset="-79"/>
              </a:rPr>
              <a:t>IPOTALAMO</a:t>
            </a:r>
          </a:p>
          <a:p>
            <a:pPr algn="ctr"/>
            <a:r>
              <a:rPr lang="it-IT" dirty="0" smtClean="0">
                <a:latin typeface="David" pitchFamily="34" charset="-79"/>
                <a:cs typeface="David" pitchFamily="34" charset="-79"/>
              </a:rPr>
              <a:t>TALAMO</a:t>
            </a:r>
          </a:p>
          <a:p>
            <a:pPr algn="ctr">
              <a:buNone/>
            </a:pPr>
            <a:r>
              <a:rPr lang="it-IT" dirty="0" smtClean="0">
                <a:latin typeface="David" pitchFamily="34" charset="-79"/>
                <a:cs typeface="David" pitchFamily="34" charset="-79"/>
              </a:rPr>
              <a:t>    TRA LE ALTRE MOTIVAZIONI SOSTIENE  ANCHE </a:t>
            </a:r>
            <a:r>
              <a:rPr lang="it-IT" u="sng" dirty="0" smtClean="0">
                <a:latin typeface="David" pitchFamily="34" charset="-79"/>
                <a:cs typeface="David" pitchFamily="34" charset="-79"/>
              </a:rPr>
              <a:t>L’ESPLORAZIONE  DELL’ AMBIENTE  </a:t>
            </a:r>
            <a:r>
              <a:rPr lang="it-IT" dirty="0" smtClean="0">
                <a:latin typeface="David" pitchFamily="34" charset="-79"/>
                <a:cs typeface="David" pitchFamily="34" charset="-79"/>
              </a:rPr>
              <a:t>IN CUI  </a:t>
            </a:r>
            <a:r>
              <a:rPr lang="it-IT" dirty="0" err="1" smtClean="0">
                <a:latin typeface="David" pitchFamily="34" charset="-79"/>
                <a:cs typeface="David" pitchFamily="34" charset="-79"/>
              </a:rPr>
              <a:t>CI</a:t>
            </a:r>
            <a:r>
              <a:rPr lang="it-IT" dirty="0" smtClean="0">
                <a:latin typeface="David" pitchFamily="34" charset="-79"/>
                <a:cs typeface="David" pitchFamily="34" charset="-79"/>
              </a:rPr>
              <a:t> TROVIAMO.</a:t>
            </a:r>
          </a:p>
          <a:p>
            <a:pPr algn="ctr">
              <a:buNone/>
            </a:pPr>
            <a:r>
              <a:rPr lang="it-IT" dirty="0" smtClean="0">
                <a:latin typeface="David" pitchFamily="34" charset="-79"/>
                <a:cs typeface="David" pitchFamily="34" charset="-79"/>
              </a:rPr>
              <a:t>     LA STOMOLAZIONE   SENSORIALE  ATTIVA  I MECCANISMI DELL’ESPLORAZIONE , TIPICO DEL SISTEMA NEURO ANATOMICO DEL CERVELLO RETTILIANO.</a:t>
            </a:r>
            <a:endParaRPr lang="it-IT" dirty="0">
              <a:latin typeface="David" pitchFamily="34" charset="-79"/>
              <a:cs typeface="David" pitchFamily="34" charset="-79"/>
            </a:endParaRPr>
          </a:p>
        </p:txBody>
      </p:sp>
      <p:sp>
        <p:nvSpPr>
          <p:cNvPr id="4" name="Rettangolo 3"/>
          <p:cNvSpPr/>
          <p:nvPr/>
        </p:nvSpPr>
        <p:spPr>
          <a:xfrm>
            <a:off x="6788150" y="-1834188"/>
            <a:ext cx="2286000" cy="769441"/>
          </a:xfrm>
          <a:prstGeom prst="rect">
            <a:avLst/>
          </a:prstGeom>
        </p:spPr>
        <p:txBody>
          <a:bodyPr>
            <a:spAutoFit/>
          </a:bodyPr>
          <a:lstStyle/>
          <a:p>
            <a:r>
              <a:rPr lang="it-IT" sz="4400" dirty="0" smtClean="0">
                <a:solidFill>
                  <a:prstClr val="black"/>
                </a:solidFill>
                <a:ea typeface="+mj-ea"/>
                <a:cs typeface="+mj-cs"/>
              </a:rPr>
              <a:t> </a:t>
            </a:r>
            <a:endParaRPr lang="it-IT" dirty="0"/>
          </a:p>
        </p:txBody>
      </p:sp>
    </p:spTree>
  </p:cSld>
  <p:clrMapOvr>
    <a:masterClrMapping/>
  </p:clrMapOvr>
  <p:transition spd="med">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smtClean="0">
                <a:solidFill>
                  <a:srgbClr val="FF0000"/>
                </a:solidFill>
                <a:latin typeface="Engravers MT" pitchFamily="18" charset="0"/>
              </a:rPr>
              <a:t>LE MOTIVAZIONI LIMBICHE</a:t>
            </a:r>
            <a:br>
              <a:rPr lang="it-IT" sz="3200" dirty="0" smtClean="0">
                <a:solidFill>
                  <a:srgbClr val="FF0000"/>
                </a:solidFill>
                <a:latin typeface="Engravers MT" pitchFamily="18" charset="0"/>
              </a:rPr>
            </a:br>
            <a:r>
              <a:rPr lang="it-IT" sz="3200" dirty="0" smtClean="0">
                <a:solidFill>
                  <a:srgbClr val="FF0000"/>
                </a:solidFill>
                <a:latin typeface="Engravers MT" pitchFamily="18" charset="0"/>
              </a:rPr>
              <a:t>SECONDO LA TEORIA </a:t>
            </a:r>
            <a:r>
              <a:rPr lang="it-IT" sz="3200" dirty="0" err="1" smtClean="0">
                <a:solidFill>
                  <a:srgbClr val="FF0000"/>
                </a:solidFill>
                <a:latin typeface="Engravers MT" pitchFamily="18" charset="0"/>
              </a:rPr>
              <a:t>DI</a:t>
            </a:r>
            <a:r>
              <a:rPr lang="it-IT" sz="3200" dirty="0" smtClean="0">
                <a:solidFill>
                  <a:srgbClr val="FF0000"/>
                </a:solidFill>
                <a:latin typeface="Engravers MT" pitchFamily="18" charset="0"/>
              </a:rPr>
              <a:t>  P. MAC LEAN</a:t>
            </a:r>
            <a:endParaRPr lang="it-IT" sz="3200" dirty="0">
              <a:solidFill>
                <a:srgbClr val="FF0000"/>
              </a:solidFill>
              <a:latin typeface="Engravers MT" pitchFamily="18" charset="0"/>
            </a:endParaRPr>
          </a:p>
        </p:txBody>
      </p:sp>
      <p:sp>
        <p:nvSpPr>
          <p:cNvPr id="3" name="Segnaposto contenuto 2"/>
          <p:cNvSpPr>
            <a:spLocks noGrp="1"/>
          </p:cNvSpPr>
          <p:nvPr>
            <p:ph idx="1"/>
          </p:nvPr>
        </p:nvSpPr>
        <p:spPr/>
        <p:txBody>
          <a:bodyPr>
            <a:normAutofit/>
          </a:bodyPr>
          <a:lstStyle/>
          <a:p>
            <a:r>
              <a:rPr lang="it-IT" sz="2400" dirty="0" smtClean="0">
                <a:latin typeface="David" pitchFamily="34" charset="-79"/>
                <a:cs typeface="David" pitchFamily="34" charset="-79"/>
              </a:rPr>
              <a:t>SOSTENGONO I COMPORTAMENTI </a:t>
            </a:r>
            <a:r>
              <a:rPr lang="it-IT" sz="2400" dirty="0" err="1" smtClean="0">
                <a:latin typeface="David" pitchFamily="34" charset="-79"/>
                <a:cs typeface="David" pitchFamily="34" charset="-79"/>
              </a:rPr>
              <a:t>DI</a:t>
            </a:r>
            <a:r>
              <a:rPr lang="it-IT" sz="2400" dirty="0" smtClean="0">
                <a:latin typeface="David" pitchFamily="34" charset="-79"/>
                <a:cs typeface="David" pitchFamily="34" charset="-79"/>
              </a:rPr>
              <a:t> ATTACCAMENTO ,ACCUDIMENTO  RICHIESTA  </a:t>
            </a:r>
            <a:r>
              <a:rPr lang="it-IT" sz="2400" dirty="0" err="1" smtClean="0">
                <a:latin typeface="David" pitchFamily="34" charset="-79"/>
                <a:cs typeface="David" pitchFamily="34" charset="-79"/>
              </a:rPr>
              <a:t>DI</a:t>
            </a:r>
            <a:r>
              <a:rPr lang="it-IT" sz="2400" dirty="0" smtClean="0">
                <a:latin typeface="David" pitchFamily="34" charset="-79"/>
                <a:cs typeface="David" pitchFamily="34" charset="-79"/>
              </a:rPr>
              <a:t> CURA, OFFERTA </a:t>
            </a:r>
            <a:r>
              <a:rPr lang="it-IT" sz="2400" dirty="0" err="1" smtClean="0">
                <a:latin typeface="David" pitchFamily="34" charset="-79"/>
                <a:cs typeface="David" pitchFamily="34" charset="-79"/>
              </a:rPr>
              <a:t>DI</a:t>
            </a:r>
            <a:r>
              <a:rPr lang="it-IT" sz="2400" dirty="0" smtClean="0">
                <a:latin typeface="David" pitchFamily="34" charset="-79"/>
                <a:cs typeface="David" pitchFamily="34" charset="-79"/>
              </a:rPr>
              <a:t> CURA.</a:t>
            </a:r>
          </a:p>
          <a:p>
            <a:endParaRPr lang="it-IT" sz="2400" dirty="0" smtClean="0">
              <a:latin typeface="David" pitchFamily="34" charset="-79"/>
              <a:cs typeface="David" pitchFamily="34" charset="-79"/>
            </a:endParaRPr>
          </a:p>
          <a:p>
            <a:r>
              <a:rPr lang="it-IT" sz="2400" dirty="0" smtClean="0">
                <a:latin typeface="David" pitchFamily="34" charset="-79"/>
                <a:cs typeface="David" pitchFamily="34" charset="-79"/>
              </a:rPr>
              <a:t>IN UNA STANZA MULTISENSORIALE LE MOTIVAZIONI LIMBICHE SONO CARATTERISTICHE </a:t>
            </a:r>
            <a:r>
              <a:rPr lang="it-IT" sz="2400" dirty="0" err="1" smtClean="0">
                <a:latin typeface="David" pitchFamily="34" charset="-79"/>
                <a:cs typeface="David" pitchFamily="34" charset="-79"/>
              </a:rPr>
              <a:t>DI</a:t>
            </a:r>
            <a:r>
              <a:rPr lang="it-IT" sz="2400" dirty="0" smtClean="0">
                <a:latin typeface="David" pitchFamily="34" charset="-79"/>
                <a:cs typeface="David" pitchFamily="34" charset="-79"/>
              </a:rPr>
              <a:t> UN TERAPISTA.</a:t>
            </a:r>
          </a:p>
          <a:p>
            <a:endParaRPr lang="it-IT" sz="2400" dirty="0" smtClean="0">
              <a:latin typeface="David" pitchFamily="34" charset="-79"/>
              <a:cs typeface="David" pitchFamily="34" charset="-79"/>
            </a:endParaRPr>
          </a:p>
          <a:p>
            <a:r>
              <a:rPr lang="it-IT" sz="2400" dirty="0" smtClean="0">
                <a:latin typeface="David" pitchFamily="34" charset="-79"/>
                <a:cs typeface="David" pitchFamily="34" charset="-79"/>
              </a:rPr>
              <a:t>LA STIMOLAZIONE  LE  ESALTA E LE RIVERBERA AL PAZIENTE ATTRAVERSO LE CELULE SPECCHIO.</a:t>
            </a:r>
            <a:endParaRPr lang="it-IT" sz="2400" dirty="0">
              <a:latin typeface="David" pitchFamily="34" charset="-79"/>
              <a:cs typeface="David" pitchFamily="34" charset="-79"/>
            </a:endParaRPr>
          </a:p>
        </p:txBody>
      </p:sp>
    </p:spTree>
  </p:cSld>
  <p:clrMapOvr>
    <a:masterClrMapping/>
  </p:clrMapOvr>
  <p:transition spd="med">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501222" cy="1143000"/>
          </a:xfrm>
        </p:spPr>
        <p:txBody>
          <a:bodyPr>
            <a:noAutofit/>
          </a:bodyPr>
          <a:lstStyle/>
          <a:p>
            <a:r>
              <a:rPr lang="it-IT" sz="3200" dirty="0" smtClean="0">
                <a:solidFill>
                  <a:srgbClr val="FF0000"/>
                </a:solidFill>
                <a:latin typeface="Engravers MT" pitchFamily="18" charset="0"/>
              </a:rPr>
              <a:t>LE STRUTTURE NEURO ANATOMICHE</a:t>
            </a:r>
            <a:br>
              <a:rPr lang="it-IT" sz="3200" dirty="0" smtClean="0">
                <a:solidFill>
                  <a:srgbClr val="FF0000"/>
                </a:solidFill>
                <a:latin typeface="Engravers MT" pitchFamily="18" charset="0"/>
              </a:rPr>
            </a:br>
            <a:r>
              <a:rPr lang="it-IT" sz="3200" dirty="0" smtClean="0">
                <a:solidFill>
                  <a:srgbClr val="FF0000"/>
                </a:solidFill>
                <a:latin typeface="Engravers MT" pitchFamily="18" charset="0"/>
              </a:rPr>
              <a:t>DEL SISTEMA OFFERTA </a:t>
            </a:r>
            <a:r>
              <a:rPr lang="it-IT" sz="3200" dirty="0" err="1" smtClean="0">
                <a:solidFill>
                  <a:srgbClr val="FF0000"/>
                </a:solidFill>
                <a:latin typeface="Engravers MT" pitchFamily="18" charset="0"/>
              </a:rPr>
              <a:t>DI</a:t>
            </a:r>
            <a:r>
              <a:rPr lang="it-IT" sz="3200" dirty="0" smtClean="0">
                <a:solidFill>
                  <a:srgbClr val="FF0000"/>
                </a:solidFill>
                <a:latin typeface="Engravers MT" pitchFamily="18" charset="0"/>
              </a:rPr>
              <a:t> CURA</a:t>
            </a:r>
            <a:endParaRPr lang="it-IT" sz="3200" dirty="0">
              <a:solidFill>
                <a:srgbClr val="FF0000"/>
              </a:solidFill>
              <a:latin typeface="Engravers MT" pitchFamily="18" charset="0"/>
            </a:endParaRPr>
          </a:p>
        </p:txBody>
      </p:sp>
      <p:sp>
        <p:nvSpPr>
          <p:cNvPr id="3" name="Segnaposto contenuto 2"/>
          <p:cNvSpPr>
            <a:spLocks noGrp="1"/>
          </p:cNvSpPr>
          <p:nvPr>
            <p:ph idx="1"/>
          </p:nvPr>
        </p:nvSpPr>
        <p:spPr/>
        <p:txBody>
          <a:bodyPr>
            <a:normAutofit fontScale="85000" lnSpcReduction="10000"/>
          </a:bodyPr>
          <a:lstStyle/>
          <a:p>
            <a:pPr>
              <a:buNone/>
            </a:pPr>
            <a:r>
              <a:rPr lang="it-IT" dirty="0" smtClean="0">
                <a:latin typeface="David" pitchFamily="34" charset="-79"/>
                <a:cs typeface="David" pitchFamily="34" charset="-79"/>
              </a:rPr>
              <a:t>LA STIMOLAZIONE DEL SISTEMA LIMBICO COINVOLGE:</a:t>
            </a:r>
          </a:p>
          <a:p>
            <a:r>
              <a:rPr lang="it-IT" dirty="0" smtClean="0">
                <a:solidFill>
                  <a:srgbClr val="FF0000"/>
                </a:solidFill>
                <a:latin typeface="David" pitchFamily="34" charset="-79"/>
                <a:cs typeface="David" pitchFamily="34" charset="-79"/>
              </a:rPr>
              <a:t>L’IPPOCAMPO</a:t>
            </a:r>
          </a:p>
          <a:p>
            <a:r>
              <a:rPr lang="it-IT" dirty="0" smtClean="0">
                <a:solidFill>
                  <a:srgbClr val="0070C0"/>
                </a:solidFill>
                <a:latin typeface="David" pitchFamily="34" charset="-79"/>
                <a:cs typeface="David" pitchFamily="34" charset="-79"/>
              </a:rPr>
              <a:t>L’AMIGDALA</a:t>
            </a:r>
          </a:p>
          <a:p>
            <a:r>
              <a:rPr lang="it-IT" dirty="0" smtClean="0">
                <a:solidFill>
                  <a:srgbClr val="002060"/>
                </a:solidFill>
                <a:latin typeface="David" pitchFamily="34" charset="-79"/>
                <a:cs typeface="David" pitchFamily="34" charset="-79"/>
              </a:rPr>
              <a:t>AREA PREOTTICA </a:t>
            </a:r>
          </a:p>
          <a:p>
            <a:r>
              <a:rPr lang="it-IT" dirty="0" smtClean="0">
                <a:latin typeface="David" pitchFamily="34" charset="-79"/>
                <a:cs typeface="David" pitchFamily="34" charset="-79"/>
              </a:rPr>
              <a:t>NEURO TRASMETTITORI: OSSITOCINA, PROLATTINA</a:t>
            </a:r>
          </a:p>
          <a:p>
            <a:r>
              <a:rPr lang="it-IT" dirty="0" smtClean="0">
                <a:latin typeface="David" pitchFamily="34" charset="-79"/>
                <a:cs typeface="David" pitchFamily="34" charset="-79"/>
              </a:rPr>
              <a:t>VASTA AREA MEDIALE DELLA CORTECCIA</a:t>
            </a:r>
          </a:p>
          <a:p>
            <a:r>
              <a:rPr lang="it-IT" dirty="0" smtClean="0">
                <a:latin typeface="David" pitchFamily="34" charset="-79"/>
                <a:cs typeface="David" pitchFamily="34" charset="-79"/>
              </a:rPr>
              <a:t>E’ ANCHE COMPRESA NEL SISTEMA LIMBICO</a:t>
            </a:r>
            <a:endParaRPr lang="it-IT" dirty="0">
              <a:latin typeface="David" pitchFamily="34" charset="-79"/>
              <a:cs typeface="David" pitchFamily="34" charset="-79"/>
            </a:endParaRPr>
          </a:p>
        </p:txBody>
      </p:sp>
    </p:spTree>
  </p:cSld>
  <p:clrMapOvr>
    <a:masterClrMapping/>
  </p:clrMapOvr>
  <p:transition spd="med">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latin typeface="Engravers MT" pitchFamily="18" charset="0"/>
              </a:rPr>
              <a:t>IMPORTANZA DELL’AMIGDALA  PER I TERAPISTI</a:t>
            </a:r>
            <a:endParaRPr lang="it-IT" dirty="0">
              <a:solidFill>
                <a:srgbClr val="FF0000"/>
              </a:solidFill>
              <a:latin typeface="Engravers MT" pitchFamily="18" charset="0"/>
            </a:endParaRPr>
          </a:p>
        </p:txBody>
      </p:sp>
      <p:sp>
        <p:nvSpPr>
          <p:cNvPr id="3" name="Segnaposto contenuto 2"/>
          <p:cNvSpPr>
            <a:spLocks noGrp="1"/>
          </p:cNvSpPr>
          <p:nvPr>
            <p:ph idx="1"/>
          </p:nvPr>
        </p:nvSpPr>
        <p:spPr>
          <a:xfrm>
            <a:off x="428596" y="1857364"/>
            <a:ext cx="8229600" cy="4525963"/>
          </a:xfrm>
        </p:spPr>
        <p:txBody>
          <a:bodyPr>
            <a:normAutofit fontScale="85000" lnSpcReduction="10000"/>
          </a:bodyPr>
          <a:lstStyle/>
          <a:p>
            <a:r>
              <a:rPr lang="it-IT" dirty="0" smtClean="0">
                <a:latin typeface="David" pitchFamily="34" charset="-79"/>
                <a:cs typeface="David" pitchFamily="34" charset="-79"/>
              </a:rPr>
              <a:t>L’AMIGDALA E’ UNA STRUTTURA SOTTOCORTICALE CHE RICEVE INFORMAZIONI DA TUTTE LE MODALITA’  SENSORIALI.</a:t>
            </a:r>
          </a:p>
          <a:p>
            <a:r>
              <a:rPr lang="it-IT" dirty="0" smtClean="0">
                <a:latin typeface="David" pitchFamily="34" charset="-79"/>
                <a:cs typeface="David" pitchFamily="34" charset="-79"/>
              </a:rPr>
              <a:t>DA ESPERIMENTI  </a:t>
            </a:r>
            <a:r>
              <a:rPr lang="it-IT" dirty="0" err="1" smtClean="0">
                <a:latin typeface="David" pitchFamily="34" charset="-79"/>
                <a:cs typeface="David" pitchFamily="34" charset="-79"/>
              </a:rPr>
              <a:t>DI</a:t>
            </a:r>
            <a:r>
              <a:rPr lang="it-IT" dirty="0" smtClean="0">
                <a:latin typeface="David" pitchFamily="34" charset="-79"/>
                <a:cs typeface="David" pitchFamily="34" charset="-79"/>
              </a:rPr>
              <a:t> NEURO IMMAGINE SI E’ EVIDENZIATO LA SUA ATTIVAZIONE NEL </a:t>
            </a:r>
            <a:r>
              <a:rPr lang="it-IT" u="sng" dirty="0" smtClean="0">
                <a:latin typeface="David" pitchFamily="34" charset="-79"/>
                <a:cs typeface="David" pitchFamily="34" charset="-79"/>
              </a:rPr>
              <a:t>RICONOSCIMENTO</a:t>
            </a:r>
            <a:r>
              <a:rPr lang="it-IT" dirty="0" smtClean="0">
                <a:latin typeface="David" pitchFamily="34" charset="-79"/>
                <a:cs typeface="David" pitchFamily="34" charset="-79"/>
              </a:rPr>
              <a:t> </a:t>
            </a:r>
            <a:r>
              <a:rPr lang="it-IT" dirty="0" err="1" smtClean="0">
                <a:latin typeface="David" pitchFamily="34" charset="-79"/>
                <a:cs typeface="David" pitchFamily="34" charset="-79"/>
              </a:rPr>
              <a:t>DI</a:t>
            </a:r>
            <a:r>
              <a:rPr lang="it-IT" dirty="0" smtClean="0">
                <a:latin typeface="David" pitchFamily="34" charset="-79"/>
                <a:cs typeface="David" pitchFamily="34" charset="-79"/>
              </a:rPr>
              <a:t> ESPRESSIONI  FACCIALI TRISTI, ARRABBIATE  O FELICI.</a:t>
            </a:r>
          </a:p>
          <a:p>
            <a:r>
              <a:rPr lang="it-IT" dirty="0" smtClean="0">
                <a:latin typeface="David" pitchFamily="34" charset="-79"/>
                <a:cs typeface="David" pitchFamily="34" charset="-79"/>
              </a:rPr>
              <a:t> IL RICONOSCENDO  DELLE ESPRESSIONI FACCIALI E DEL CONTENUTO EMOTIVO DELLA VOCE E’ IMPORTANTE NEL TRATTAMENTO TERAPEUTICO.</a:t>
            </a:r>
            <a:endParaRPr lang="it-IT" dirty="0">
              <a:latin typeface="David" pitchFamily="34" charset="-79"/>
              <a:cs typeface="David" pitchFamily="34" charset="-79"/>
            </a:endParaRPr>
          </a:p>
        </p:txBody>
      </p:sp>
    </p:spTree>
  </p:cSld>
  <p:clrMapOvr>
    <a:masterClrMapping/>
  </p:clrMapOvr>
  <p:transition spd="med">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428604"/>
            <a:ext cx="8229600" cy="1143000"/>
          </a:xfrm>
        </p:spPr>
        <p:txBody>
          <a:bodyPr>
            <a:noAutofit/>
          </a:bodyPr>
          <a:lstStyle/>
          <a:p>
            <a:r>
              <a:rPr lang="it-IT" sz="3600" dirty="0" smtClean="0">
                <a:solidFill>
                  <a:srgbClr val="FF0000"/>
                </a:solidFill>
                <a:latin typeface="Engravers MT" pitchFamily="18" charset="0"/>
              </a:rPr>
              <a:t>IL FENOMENO DELLA VISIONE</a:t>
            </a:r>
            <a:br>
              <a:rPr lang="it-IT" sz="3600" dirty="0" smtClean="0">
                <a:solidFill>
                  <a:srgbClr val="FF0000"/>
                </a:solidFill>
                <a:latin typeface="Engravers MT" pitchFamily="18" charset="0"/>
              </a:rPr>
            </a:br>
            <a:r>
              <a:rPr lang="it-IT" sz="2000" dirty="0" smtClean="0">
                <a:solidFill>
                  <a:srgbClr val="FF0000"/>
                </a:solidFill>
                <a:latin typeface="Engravers MT" pitchFamily="18" charset="0"/>
              </a:rPr>
              <a:t>ESEMPIO PARADIGMATICO PER COMPRENDERE IL MECCANISMO </a:t>
            </a:r>
            <a:br>
              <a:rPr lang="it-IT" sz="2000" dirty="0" smtClean="0">
                <a:solidFill>
                  <a:srgbClr val="FF0000"/>
                </a:solidFill>
                <a:latin typeface="Engravers MT" pitchFamily="18" charset="0"/>
              </a:rPr>
            </a:br>
            <a:r>
              <a:rPr lang="it-IT" sz="2000" dirty="0" smtClean="0">
                <a:solidFill>
                  <a:srgbClr val="FF0000"/>
                </a:solidFill>
                <a:latin typeface="Engravers MT" pitchFamily="18" charset="0"/>
              </a:rPr>
              <a:t>DELLA STIMOLAZIONE MULTISENSORIALE.</a:t>
            </a:r>
            <a:endParaRPr lang="it-IT" sz="3600" dirty="0">
              <a:solidFill>
                <a:srgbClr val="FF0000"/>
              </a:solidFill>
              <a:latin typeface="Engravers MT" pitchFamily="18" charset="0"/>
            </a:endParaRPr>
          </a:p>
        </p:txBody>
      </p:sp>
      <p:sp>
        <p:nvSpPr>
          <p:cNvPr id="3" name="Segnaposto contenuto 2"/>
          <p:cNvSpPr>
            <a:spLocks noGrp="1"/>
          </p:cNvSpPr>
          <p:nvPr>
            <p:ph idx="1"/>
          </p:nvPr>
        </p:nvSpPr>
        <p:spPr>
          <a:xfrm>
            <a:off x="428596" y="2332037"/>
            <a:ext cx="8229600" cy="4525963"/>
          </a:xfrm>
        </p:spPr>
        <p:txBody>
          <a:bodyPr>
            <a:normAutofit fontScale="85000" lnSpcReduction="20000"/>
          </a:bodyPr>
          <a:lstStyle/>
          <a:p>
            <a:pPr algn="ctr">
              <a:buNone/>
            </a:pPr>
            <a:r>
              <a:rPr lang="it-IT" dirty="0" smtClean="0">
                <a:latin typeface="David" pitchFamily="34" charset="-79"/>
                <a:cs typeface="David" pitchFamily="34" charset="-79"/>
              </a:rPr>
              <a:t>LA VISIONE NON E’ FACILE ED ISTANTANEA (VENGONO COINVOLTE 30 AREE DISTINTE)</a:t>
            </a:r>
          </a:p>
          <a:p>
            <a:pPr algn="ctr">
              <a:buNone/>
            </a:pPr>
            <a:endParaRPr lang="it-IT" dirty="0" smtClean="0">
              <a:latin typeface="David" pitchFamily="34" charset="-79"/>
              <a:cs typeface="David" pitchFamily="34" charset="-79"/>
            </a:endParaRPr>
          </a:p>
          <a:p>
            <a:r>
              <a:rPr lang="it-IT" dirty="0" smtClean="0">
                <a:latin typeface="David" pitchFamily="34" charset="-79"/>
                <a:cs typeface="David" pitchFamily="34" charset="-79"/>
              </a:rPr>
              <a:t>CORTECCIA CEREBRALE POSTERIORE.</a:t>
            </a:r>
          </a:p>
          <a:p>
            <a:r>
              <a:rPr lang="it-IT" dirty="0" smtClean="0">
                <a:latin typeface="David" pitchFamily="34" charset="-79"/>
                <a:cs typeface="David" pitchFamily="34" charset="-79"/>
              </a:rPr>
              <a:t>NUCLEI DEL TALAMO E DELL’AMIGDALA.</a:t>
            </a:r>
          </a:p>
          <a:p>
            <a:endParaRPr lang="it-IT" dirty="0" smtClean="0">
              <a:latin typeface="David" pitchFamily="34" charset="-79"/>
              <a:cs typeface="David" pitchFamily="34" charset="-79"/>
            </a:endParaRPr>
          </a:p>
          <a:p>
            <a:pPr algn="ctr">
              <a:buNone/>
            </a:pPr>
            <a:r>
              <a:rPr lang="it-IT" dirty="0" smtClean="0">
                <a:latin typeface="David" pitchFamily="34" charset="-79"/>
                <a:cs typeface="David" pitchFamily="34" charset="-79"/>
              </a:rPr>
              <a:t>IL CERVELLO HA LA CAPACITA’ </a:t>
            </a:r>
            <a:r>
              <a:rPr lang="it-IT" dirty="0" err="1" smtClean="0">
                <a:latin typeface="David" pitchFamily="34" charset="-79"/>
                <a:cs typeface="David" pitchFamily="34" charset="-79"/>
              </a:rPr>
              <a:t>DI</a:t>
            </a:r>
            <a:r>
              <a:rPr lang="it-IT" dirty="0" smtClean="0">
                <a:latin typeface="David" pitchFamily="34" charset="-79"/>
                <a:cs typeface="David" pitchFamily="34" charset="-79"/>
              </a:rPr>
              <a:t> COORDINARE GLI STIMOLI PERCETTIVI COORDINATI PROVENIENTI DALLA RETINA., RICONOSCENDO LE FORME,I COLORI, ELABORARE I SISTEMI SENSORIALI.</a:t>
            </a:r>
            <a:endParaRPr lang="it-IT" dirty="0">
              <a:latin typeface="David" pitchFamily="34" charset="-79"/>
              <a:cs typeface="David" pitchFamily="34" charset="-79"/>
            </a:endParaRPr>
          </a:p>
        </p:txBody>
      </p:sp>
    </p:spTree>
  </p:cSld>
  <p:clrMapOvr>
    <a:masterClrMapping/>
  </p:clrMapOvr>
  <p:transition spd="med">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latin typeface="Engravers MT" pitchFamily="18" charset="0"/>
              </a:rPr>
              <a:t>STIMOLAZIONE VISIVA</a:t>
            </a:r>
            <a:endParaRPr lang="it-IT" dirty="0">
              <a:solidFill>
                <a:srgbClr val="FF0000"/>
              </a:solidFill>
              <a:latin typeface="Engravers MT" pitchFamily="18" charset="0"/>
            </a:endParaRPr>
          </a:p>
        </p:txBody>
      </p:sp>
      <p:sp>
        <p:nvSpPr>
          <p:cNvPr id="3" name="Segnaposto contenuto 2"/>
          <p:cNvSpPr>
            <a:spLocks noGrp="1"/>
          </p:cNvSpPr>
          <p:nvPr>
            <p:ph idx="1"/>
          </p:nvPr>
        </p:nvSpPr>
        <p:spPr/>
        <p:txBody>
          <a:bodyPr/>
          <a:lstStyle/>
          <a:p>
            <a:pPr algn="ctr"/>
            <a:r>
              <a:rPr lang="it-IT" dirty="0" smtClean="0">
                <a:latin typeface="David" pitchFamily="34" charset="-79"/>
                <a:cs typeface="David" pitchFamily="34" charset="-79"/>
              </a:rPr>
              <a:t>LA STIMOLAZIONE VISIVA RIPERCORRE LE STESSE VIE SENSITIVE INTERVENENDO SOPRATTUTTO NELLE CONNESSIONI TRA CORTECCIA CEREBRALE POSTERIORE  E SISTEMA LIMBICO, SPECIALMENTE NELL’AMIGDALA PER IL RICONOSIMETO </a:t>
            </a:r>
            <a:r>
              <a:rPr lang="it-IT" dirty="0" err="1" smtClean="0">
                <a:latin typeface="David" pitchFamily="34" charset="-79"/>
                <a:cs typeface="David" pitchFamily="34" charset="-79"/>
              </a:rPr>
              <a:t>DI</a:t>
            </a:r>
            <a:r>
              <a:rPr lang="it-IT" dirty="0" smtClean="0">
                <a:latin typeface="David" pitchFamily="34" charset="-79"/>
                <a:cs typeface="David" pitchFamily="34" charset="-79"/>
              </a:rPr>
              <a:t> FORME, TIPO </a:t>
            </a:r>
            <a:r>
              <a:rPr lang="it-IT" dirty="0" err="1" smtClean="0">
                <a:latin typeface="David" pitchFamily="34" charset="-79"/>
                <a:cs typeface="David" pitchFamily="34" charset="-79"/>
              </a:rPr>
              <a:t>DI</a:t>
            </a:r>
            <a:r>
              <a:rPr lang="it-IT" dirty="0" smtClean="0">
                <a:latin typeface="David" pitchFamily="34" charset="-79"/>
                <a:cs typeface="David" pitchFamily="34" charset="-79"/>
              </a:rPr>
              <a:t> LUMINOSITA’ E </a:t>
            </a:r>
            <a:r>
              <a:rPr lang="it-IT" dirty="0" err="1" smtClean="0">
                <a:latin typeface="David" pitchFamily="34" charset="-79"/>
                <a:cs typeface="David" pitchFamily="34" charset="-79"/>
              </a:rPr>
              <a:t>DI</a:t>
            </a:r>
            <a:r>
              <a:rPr lang="it-IT" dirty="0" smtClean="0">
                <a:latin typeface="David" pitchFamily="34" charset="-79"/>
                <a:cs typeface="David" pitchFamily="34" charset="-79"/>
              </a:rPr>
              <a:t> ESPRESSIONE,</a:t>
            </a:r>
            <a:endParaRPr lang="it-IT" dirty="0">
              <a:latin typeface="David" pitchFamily="34" charset="-79"/>
              <a:cs typeface="David" pitchFamily="34" charset="-79"/>
            </a:endParaRPr>
          </a:p>
        </p:txBody>
      </p:sp>
    </p:spTree>
  </p:cSld>
  <p:clrMapOvr>
    <a:masterClrMapping/>
  </p:clrMapOvr>
  <p:transition spd="med">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solidFill>
                  <a:srgbClr val="FF0000"/>
                </a:solidFill>
              </a:rPr>
              <a:t>Wade</a:t>
            </a:r>
            <a:r>
              <a:rPr lang="it-IT" dirty="0" smtClean="0">
                <a:solidFill>
                  <a:srgbClr val="FF0000"/>
                </a:solidFill>
              </a:rPr>
              <a:t> Marshall, Wilder </a:t>
            </a:r>
            <a:r>
              <a:rPr lang="it-IT" dirty="0" err="1" smtClean="0">
                <a:solidFill>
                  <a:srgbClr val="FF0000"/>
                </a:solidFill>
              </a:rPr>
              <a:t>Penfield</a:t>
            </a:r>
            <a:r>
              <a:rPr lang="it-IT" dirty="0" smtClean="0">
                <a:solidFill>
                  <a:srgbClr val="FF0000"/>
                </a:solidFill>
              </a:rPr>
              <a:t> e</a:t>
            </a:r>
            <a:br>
              <a:rPr lang="it-IT" dirty="0" smtClean="0">
                <a:solidFill>
                  <a:srgbClr val="FF0000"/>
                </a:solidFill>
              </a:rPr>
            </a:br>
            <a:r>
              <a:rPr lang="it-IT" dirty="0" smtClean="0">
                <a:solidFill>
                  <a:srgbClr val="FF0000"/>
                </a:solidFill>
              </a:rPr>
              <a:t>Philip Bard.</a:t>
            </a:r>
            <a:endParaRPr lang="it-IT" dirty="0">
              <a:solidFill>
                <a:srgbClr val="FF0000"/>
              </a:solidFill>
            </a:endParaRPr>
          </a:p>
        </p:txBody>
      </p:sp>
      <p:sp>
        <p:nvSpPr>
          <p:cNvPr id="3" name="Segnaposto contenuto 2"/>
          <p:cNvSpPr>
            <a:spLocks noGrp="1"/>
          </p:cNvSpPr>
          <p:nvPr>
            <p:ph idx="1"/>
          </p:nvPr>
        </p:nvSpPr>
        <p:spPr/>
        <p:txBody>
          <a:bodyPr>
            <a:normAutofit fontScale="92500"/>
          </a:bodyPr>
          <a:lstStyle/>
          <a:p>
            <a:r>
              <a:rPr lang="it-IT" dirty="0" smtClean="0">
                <a:latin typeface="David" pitchFamily="34" charset="-79"/>
                <a:cs typeface="David" pitchFamily="34" charset="-79"/>
              </a:rPr>
              <a:t>Dalla scimmia all’uomo nella John Hopkins </a:t>
            </a:r>
            <a:r>
              <a:rPr lang="it-IT" dirty="0" err="1" smtClean="0">
                <a:latin typeface="David" pitchFamily="34" charset="-79"/>
                <a:cs typeface="David" pitchFamily="34" charset="-79"/>
              </a:rPr>
              <a:t>Medical</a:t>
            </a:r>
            <a:r>
              <a:rPr lang="it-IT" dirty="0" smtClean="0">
                <a:latin typeface="David" pitchFamily="34" charset="-79"/>
                <a:cs typeface="David" pitchFamily="34" charset="-79"/>
              </a:rPr>
              <a:t> </a:t>
            </a:r>
            <a:r>
              <a:rPr lang="it-IT" dirty="0" err="1" smtClean="0">
                <a:latin typeface="David" pitchFamily="34" charset="-79"/>
                <a:cs typeface="David" pitchFamily="34" charset="-79"/>
              </a:rPr>
              <a:t>School</a:t>
            </a:r>
            <a:r>
              <a:rPr lang="it-IT" dirty="0" smtClean="0">
                <a:latin typeface="David" pitchFamily="34" charset="-79"/>
                <a:cs typeface="David" pitchFamily="34" charset="-79"/>
              </a:rPr>
              <a:t> WILDER PENFIELD dimostrò la presenza della mappa sensitiva punto per punto nella corteccia </a:t>
            </a:r>
            <a:r>
              <a:rPr lang="it-IT" dirty="0" err="1" smtClean="0">
                <a:latin typeface="David" pitchFamily="34" charset="-79"/>
                <a:cs typeface="David" pitchFamily="34" charset="-79"/>
              </a:rPr>
              <a:t>somato</a:t>
            </a:r>
            <a:r>
              <a:rPr lang="it-IT" dirty="0" smtClean="0">
                <a:latin typeface="David" pitchFamily="34" charset="-79"/>
                <a:cs typeface="David" pitchFamily="34" charset="-79"/>
              </a:rPr>
              <a:t> sensoriale, una piccola strisca nel lobo parietale.</a:t>
            </a:r>
          </a:p>
          <a:p>
            <a:r>
              <a:rPr lang="it-IT" dirty="0" smtClean="0">
                <a:latin typeface="David" pitchFamily="34" charset="-79"/>
                <a:cs typeface="David" pitchFamily="34" charset="-79"/>
              </a:rPr>
              <a:t>La mappatura e’ stata cosi perfetta  da rappresentare un omino sensoriale chiamato HOMUNCULUS  SENSORIALE </a:t>
            </a:r>
            <a:r>
              <a:rPr lang="it-IT" dirty="0" err="1" smtClean="0">
                <a:latin typeface="David" pitchFamily="34" charset="-79"/>
                <a:cs typeface="David" pitchFamily="34" charset="-79"/>
              </a:rPr>
              <a:t>DI</a:t>
            </a:r>
            <a:r>
              <a:rPr lang="it-IT" dirty="0" smtClean="0">
                <a:latin typeface="David" pitchFamily="34" charset="-79"/>
                <a:cs typeface="David" pitchFamily="34" charset="-79"/>
              </a:rPr>
              <a:t> PENFIELD.</a:t>
            </a:r>
            <a:endParaRPr lang="it-IT" dirty="0">
              <a:latin typeface="David" pitchFamily="34" charset="-79"/>
              <a:cs typeface="David" pitchFamily="34" charset="-79"/>
            </a:endParaRPr>
          </a:p>
        </p:txBody>
      </p:sp>
    </p:spTree>
  </p:cSld>
  <p:clrMapOvr>
    <a:masterClrMapping/>
  </p:clrMapOvr>
  <p:transition spd="med">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latin typeface="Engravers MT" pitchFamily="18" charset="0"/>
              </a:rPr>
              <a:t>HOMUNCULUS SENSORIALE   E</a:t>
            </a:r>
            <a:br>
              <a:rPr lang="it-IT" dirty="0" smtClean="0">
                <a:solidFill>
                  <a:srgbClr val="FF0000"/>
                </a:solidFill>
                <a:latin typeface="Engravers MT" pitchFamily="18" charset="0"/>
              </a:rPr>
            </a:br>
            <a:r>
              <a:rPr lang="it-IT" dirty="0" smtClean="0">
                <a:solidFill>
                  <a:srgbClr val="FF0000"/>
                </a:solidFill>
                <a:latin typeface="Engravers MT" pitchFamily="18" charset="0"/>
              </a:rPr>
              <a:t>STIMOLAZIONE VISIVA</a:t>
            </a:r>
            <a:endParaRPr lang="it-IT" dirty="0">
              <a:solidFill>
                <a:srgbClr val="FF0000"/>
              </a:solidFill>
              <a:latin typeface="Engravers MT" pitchFamily="18" charset="0"/>
            </a:endParaRPr>
          </a:p>
        </p:txBody>
      </p:sp>
      <p:sp>
        <p:nvSpPr>
          <p:cNvPr id="3" name="Segnaposto contenuto 2"/>
          <p:cNvSpPr>
            <a:spLocks noGrp="1"/>
          </p:cNvSpPr>
          <p:nvPr>
            <p:ph idx="1"/>
          </p:nvPr>
        </p:nvSpPr>
        <p:spPr>
          <a:xfrm>
            <a:off x="428596" y="1928802"/>
            <a:ext cx="8229600" cy="4525963"/>
          </a:xfrm>
        </p:spPr>
        <p:txBody>
          <a:bodyPr>
            <a:normAutofit fontScale="92500" lnSpcReduction="10000"/>
          </a:bodyPr>
          <a:lstStyle/>
          <a:p>
            <a:pPr algn="ctr">
              <a:buNone/>
            </a:pPr>
            <a:r>
              <a:rPr lang="it-IT" dirty="0" smtClean="0">
                <a:latin typeface="David" pitchFamily="34" charset="-79"/>
                <a:cs typeface="David" pitchFamily="34" charset="-79"/>
              </a:rPr>
              <a:t>Nella striscia parietale della corteccia </a:t>
            </a:r>
            <a:r>
              <a:rPr lang="it-IT" dirty="0" err="1" smtClean="0">
                <a:latin typeface="David" pitchFamily="34" charset="-79"/>
                <a:cs typeface="David" pitchFamily="34" charset="-79"/>
              </a:rPr>
              <a:t>somato</a:t>
            </a:r>
            <a:r>
              <a:rPr lang="it-IT" dirty="0" smtClean="0">
                <a:latin typeface="David" pitchFamily="34" charset="-79"/>
                <a:cs typeface="David" pitchFamily="34" charset="-79"/>
              </a:rPr>
              <a:t> sensoriale lo schema corporeo  rappresentato è riverso con i piedi in alto , volto in basso,mano, dita, bocca molto grandi.</a:t>
            </a:r>
          </a:p>
          <a:p>
            <a:pPr algn="ctr">
              <a:buNone/>
            </a:pPr>
            <a:r>
              <a:rPr lang="it-IT" dirty="0" smtClean="0">
                <a:latin typeface="David" pitchFamily="34" charset="-79"/>
                <a:cs typeface="David" pitchFamily="34" charset="-79"/>
              </a:rPr>
              <a:t>Supponiamo che </a:t>
            </a:r>
            <a:r>
              <a:rPr lang="it-IT" dirty="0" err="1" smtClean="0">
                <a:latin typeface="David" pitchFamily="34" charset="-79"/>
                <a:cs typeface="David" pitchFamily="34" charset="-79"/>
              </a:rPr>
              <a:t>improvviamente</a:t>
            </a:r>
            <a:r>
              <a:rPr lang="it-IT" dirty="0" smtClean="0">
                <a:latin typeface="David" pitchFamily="34" charset="-79"/>
                <a:cs typeface="David" pitchFamily="34" charset="-79"/>
              </a:rPr>
              <a:t> una parte di questa mappa sensoriale venga privata da uno stimolo abituale.</a:t>
            </a:r>
          </a:p>
          <a:p>
            <a:pPr algn="ctr">
              <a:buNone/>
            </a:pPr>
            <a:r>
              <a:rPr lang="it-IT" dirty="0" smtClean="0">
                <a:latin typeface="David" pitchFamily="34" charset="-79"/>
                <a:cs typeface="David" pitchFamily="34" charset="-79"/>
              </a:rPr>
              <a:t>Questa zona deprivata da </a:t>
            </a:r>
            <a:r>
              <a:rPr lang="it-IT" dirty="0" err="1" smtClean="0">
                <a:latin typeface="David" pitchFamily="34" charset="-79"/>
                <a:cs typeface="David" pitchFamily="34" charset="-79"/>
              </a:rPr>
              <a:t>simoli</a:t>
            </a:r>
            <a:r>
              <a:rPr lang="it-IT" dirty="0" smtClean="0">
                <a:latin typeface="David" pitchFamily="34" charset="-79"/>
                <a:cs typeface="David" pitchFamily="34" charset="-79"/>
              </a:rPr>
              <a:t> abituali </a:t>
            </a:r>
            <a:r>
              <a:rPr lang="it-IT" dirty="0" err="1" smtClean="0">
                <a:latin typeface="David" pitchFamily="34" charset="-79"/>
                <a:cs typeface="David" pitchFamily="34" charset="-79"/>
              </a:rPr>
              <a:t>verra’</a:t>
            </a:r>
            <a:r>
              <a:rPr lang="it-IT" dirty="0" smtClean="0">
                <a:latin typeface="David" pitchFamily="34" charset="-79"/>
                <a:cs typeface="David" pitchFamily="34" charset="-79"/>
              </a:rPr>
              <a:t> occupata da altri neuroni che  ritrasmettono  lo stimolo  in maniera non abituale,  disordinata.</a:t>
            </a:r>
            <a:endParaRPr lang="it-IT" dirty="0">
              <a:latin typeface="David" pitchFamily="34" charset="-79"/>
              <a:cs typeface="David" pitchFamily="34" charset="-79"/>
            </a:endParaRPr>
          </a:p>
        </p:txBody>
      </p:sp>
    </p:spTree>
  </p:cSld>
  <p:clrMapOvr>
    <a:masterClrMapping/>
  </p:clrMapOvr>
  <p:transition spd="med">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2000240"/>
            <a:ext cx="8229600" cy="4525963"/>
          </a:xfrm>
        </p:spPr>
        <p:txBody>
          <a:bodyPr>
            <a:normAutofit fontScale="92500" lnSpcReduction="10000"/>
          </a:bodyPr>
          <a:lstStyle/>
          <a:p>
            <a:pPr algn="ctr">
              <a:buNone/>
            </a:pPr>
            <a:r>
              <a:rPr lang="it-IT" dirty="0" smtClean="0">
                <a:latin typeface="David" pitchFamily="34" charset="-79"/>
                <a:cs typeface="David" pitchFamily="34" charset="-79"/>
              </a:rPr>
              <a:t>    Da immagini di RM funzionale si  è formata una </a:t>
            </a:r>
            <a:r>
              <a:rPr lang="it-IT" dirty="0" err="1" smtClean="0">
                <a:latin typeface="David" pitchFamily="34" charset="-79"/>
                <a:cs typeface="David" pitchFamily="34" charset="-79"/>
              </a:rPr>
              <a:t>rimappatura</a:t>
            </a:r>
            <a:r>
              <a:rPr lang="it-IT" dirty="0" smtClean="0">
                <a:latin typeface="David" pitchFamily="34" charset="-79"/>
                <a:cs typeface="David" pitchFamily="34" charset="-79"/>
              </a:rPr>
              <a:t>  o riconversione corticale.</a:t>
            </a:r>
          </a:p>
          <a:p>
            <a:pPr algn="ctr">
              <a:buNone/>
            </a:pPr>
            <a:r>
              <a:rPr lang="it-IT" dirty="0" smtClean="0">
                <a:latin typeface="David" pitchFamily="34" charset="-79"/>
                <a:cs typeface="David" pitchFamily="34" charset="-79"/>
              </a:rPr>
              <a:t>La stimolazione visiva ottenuta da uno specchio posto di taglio rispetto al paziente, ad esempio in caso di amputazione di una mano, dà la sensazione di scambiare  la parte mancante con la parte sana con riattivazione di flusso di pensieri nella zona corticale.</a:t>
            </a:r>
          </a:p>
          <a:p>
            <a:pPr algn="ctr">
              <a:buNone/>
            </a:pPr>
            <a:r>
              <a:rPr lang="it-IT" dirty="0" smtClean="0">
                <a:latin typeface="David" pitchFamily="34" charset="-79"/>
                <a:cs typeface="David" pitchFamily="34" charset="-79"/>
              </a:rPr>
              <a:t>Questo fenomeno si applica al dolore da arto fantasma .                            </a:t>
            </a:r>
          </a:p>
          <a:p>
            <a:pPr>
              <a:buNone/>
            </a:pPr>
            <a:endParaRPr lang="it-IT" dirty="0"/>
          </a:p>
        </p:txBody>
      </p:sp>
      <p:sp>
        <p:nvSpPr>
          <p:cNvPr id="4" name="Titolo 3"/>
          <p:cNvSpPr>
            <a:spLocks noGrp="1"/>
          </p:cNvSpPr>
          <p:nvPr>
            <p:ph type="title"/>
          </p:nvPr>
        </p:nvSpPr>
        <p:spPr>
          <a:xfrm>
            <a:off x="0" y="274638"/>
            <a:ext cx="9144000" cy="1143000"/>
          </a:xfrm>
        </p:spPr>
        <p:txBody>
          <a:bodyPr>
            <a:normAutofit fontScale="90000"/>
          </a:bodyPr>
          <a:lstStyle/>
          <a:p>
            <a:r>
              <a:rPr lang="it-IT" dirty="0" smtClean="0">
                <a:solidFill>
                  <a:srgbClr val="FF0000"/>
                </a:solidFill>
                <a:latin typeface="Engravers MT" pitchFamily="18" charset="0"/>
              </a:rPr>
              <a:t>RIORGANIZZAZIONE DELLA MAPPA SENSORIALE</a:t>
            </a:r>
            <a:endParaRPr lang="it-IT" dirty="0">
              <a:solidFill>
                <a:srgbClr val="FF0000"/>
              </a:solidFill>
              <a:latin typeface="Engravers MT" pitchFamily="18" charset="0"/>
            </a:endParaRPr>
          </a:p>
        </p:txBody>
      </p:sp>
    </p:spTree>
  </p:cSld>
  <p:clrMapOvr>
    <a:masterClrMapping/>
  </p:clrMapOvr>
  <p:transition spd="med">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latin typeface="Engravers MT" pitchFamily="18" charset="0"/>
              </a:rPr>
              <a:t>FLUSSO </a:t>
            </a:r>
            <a:r>
              <a:rPr lang="it-IT" dirty="0" err="1" smtClean="0">
                <a:solidFill>
                  <a:srgbClr val="FF0000"/>
                </a:solidFill>
                <a:latin typeface="Engravers MT" pitchFamily="18" charset="0"/>
              </a:rPr>
              <a:t>DI</a:t>
            </a:r>
            <a:r>
              <a:rPr lang="it-IT" dirty="0" smtClean="0">
                <a:solidFill>
                  <a:srgbClr val="FF0000"/>
                </a:solidFill>
                <a:latin typeface="Engravers MT" pitchFamily="18" charset="0"/>
              </a:rPr>
              <a:t> PENSIERI</a:t>
            </a:r>
            <a:endParaRPr lang="it-IT" dirty="0">
              <a:solidFill>
                <a:srgbClr val="FF0000"/>
              </a:solidFill>
              <a:latin typeface="Engravers MT" pitchFamily="18" charset="0"/>
            </a:endParaRPr>
          </a:p>
        </p:txBody>
      </p:sp>
      <p:sp>
        <p:nvSpPr>
          <p:cNvPr id="3" name="Segnaposto contenuto 2"/>
          <p:cNvSpPr>
            <a:spLocks noGrp="1"/>
          </p:cNvSpPr>
          <p:nvPr>
            <p:ph idx="1"/>
          </p:nvPr>
        </p:nvSpPr>
        <p:spPr/>
        <p:txBody>
          <a:bodyPr>
            <a:normAutofit fontScale="92500" lnSpcReduction="10000"/>
          </a:bodyPr>
          <a:lstStyle/>
          <a:p>
            <a:r>
              <a:rPr lang="it-IT" dirty="0" smtClean="0">
                <a:latin typeface="David" pitchFamily="34" charset="-79"/>
                <a:cs typeface="David" pitchFamily="34" charset="-79"/>
              </a:rPr>
              <a:t>E’ un canale in cui i segnali sensoriali in entrata vengono convogliati dai recettori periferici fino al talamo ed alle aree laterali della neo corteccia dove lo stimolo viene percepito ed  i ricordi a cui si riferiscono (mano sana come illusione ottica) VENGONO ATTIVATI.</a:t>
            </a:r>
          </a:p>
          <a:p>
            <a:r>
              <a:rPr lang="it-IT" dirty="0" smtClean="0">
                <a:latin typeface="David" pitchFamily="34" charset="-79"/>
                <a:cs typeface="David" pitchFamily="34" charset="-79"/>
              </a:rPr>
              <a:t>E’ la risposta del sorriso del bimbo di fronte al tubo a bolle.</a:t>
            </a:r>
          </a:p>
          <a:p>
            <a:r>
              <a:rPr lang="it-IT" dirty="0" smtClean="0">
                <a:latin typeface="David" pitchFamily="34" charset="-79"/>
                <a:cs typeface="David" pitchFamily="34" charset="-79"/>
              </a:rPr>
              <a:t>La risposta dell’anziano di fronte alla riproduzione di oggetti che riproducono la sua abitazione</a:t>
            </a:r>
            <a:endParaRPr lang="it-IT" dirty="0">
              <a:latin typeface="David" pitchFamily="34" charset="-79"/>
              <a:cs typeface="David" pitchFamily="34" charset="-79"/>
            </a:endParaRPr>
          </a:p>
        </p:txBody>
      </p:sp>
    </p:spTree>
  </p:cSld>
  <p:clrMapOvr>
    <a:masterClrMapping/>
  </p:clrMapOvr>
  <p:transition spd="med">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solidFill>
                  <a:srgbClr val="00B050"/>
                </a:solidFill>
                <a:latin typeface="Engravers MT" pitchFamily="18" charset="0"/>
              </a:rPr>
              <a:t>Cervello-sviluppo</a:t>
            </a:r>
            <a:r>
              <a:rPr lang="it-IT" dirty="0" smtClean="0">
                <a:solidFill>
                  <a:srgbClr val="00B050"/>
                </a:solidFill>
                <a:latin typeface="Engravers MT" pitchFamily="18" charset="0"/>
              </a:rPr>
              <a:t> - selezione</a:t>
            </a:r>
            <a:endParaRPr lang="it-IT" dirty="0">
              <a:solidFill>
                <a:srgbClr val="00B050"/>
              </a:solidFill>
              <a:latin typeface="Engravers MT" pitchFamily="18" charset="0"/>
            </a:endParaRPr>
          </a:p>
        </p:txBody>
      </p:sp>
      <p:sp>
        <p:nvSpPr>
          <p:cNvPr id="3" name="Segnaposto contenuto 2"/>
          <p:cNvSpPr>
            <a:spLocks noGrp="1"/>
          </p:cNvSpPr>
          <p:nvPr>
            <p:ph idx="1"/>
          </p:nvPr>
        </p:nvSpPr>
        <p:spPr/>
        <p:txBody>
          <a:bodyPr>
            <a:normAutofit fontScale="85000" lnSpcReduction="20000"/>
          </a:bodyPr>
          <a:lstStyle/>
          <a:p>
            <a:r>
              <a:rPr lang="it-IT" dirty="0" smtClean="0">
                <a:latin typeface="David" pitchFamily="34" charset="-79"/>
                <a:cs typeface="David" pitchFamily="34" charset="-79"/>
              </a:rPr>
              <a:t>Il cervello è dotato fin dalla nascita di una popolazione neuronale molto abbondante dove alcuni gruppi neuronali </a:t>
            </a:r>
            <a:r>
              <a:rPr lang="it-IT" dirty="0" smtClean="0">
                <a:solidFill>
                  <a:srgbClr val="C00000"/>
                </a:solidFill>
                <a:latin typeface="David" pitchFamily="34" charset="-79"/>
                <a:cs typeface="David" pitchFamily="34" charset="-79"/>
              </a:rPr>
              <a:t>muoiono</a:t>
            </a:r>
            <a:r>
              <a:rPr lang="it-IT" dirty="0" smtClean="0">
                <a:latin typeface="David" pitchFamily="34" charset="-79"/>
                <a:cs typeface="David" pitchFamily="34" charset="-79"/>
              </a:rPr>
              <a:t>  ed altri </a:t>
            </a:r>
            <a:r>
              <a:rPr lang="it-IT" dirty="0" smtClean="0">
                <a:solidFill>
                  <a:srgbClr val="002060"/>
                </a:solidFill>
                <a:latin typeface="David" pitchFamily="34" charset="-79"/>
                <a:cs typeface="David" pitchFamily="34" charset="-79"/>
              </a:rPr>
              <a:t>sopravvivono secondo la selezione naturale. (DARWIN)</a:t>
            </a:r>
          </a:p>
          <a:p>
            <a:r>
              <a:rPr lang="it-IT" dirty="0" smtClean="0">
                <a:latin typeface="David" pitchFamily="34" charset="-79"/>
                <a:cs typeface="David" pitchFamily="34" charset="-79"/>
              </a:rPr>
              <a:t>In alcune parti del cervello quasi il 70% dei neuroni </a:t>
            </a:r>
            <a:r>
              <a:rPr lang="it-IT" dirty="0" smtClean="0">
                <a:solidFill>
                  <a:srgbClr val="C00000"/>
                </a:solidFill>
                <a:latin typeface="David" pitchFamily="34" charset="-79"/>
                <a:cs typeface="David" pitchFamily="34" charset="-79"/>
              </a:rPr>
              <a:t>muore prima che il cervello abbia raggiunto la maturità</a:t>
            </a:r>
          </a:p>
          <a:p>
            <a:endParaRPr lang="it-IT" dirty="0" smtClean="0">
              <a:latin typeface="David" pitchFamily="34" charset="-79"/>
              <a:cs typeface="David" pitchFamily="34" charset="-79"/>
            </a:endParaRPr>
          </a:p>
          <a:p>
            <a:r>
              <a:rPr lang="it-IT" dirty="0" smtClean="0">
                <a:solidFill>
                  <a:srgbClr val="002060"/>
                </a:solidFill>
                <a:latin typeface="David" pitchFamily="34" charset="-79"/>
                <a:cs typeface="David" pitchFamily="34" charset="-79"/>
              </a:rPr>
              <a:t>Alcuni sopravvivano</a:t>
            </a:r>
          </a:p>
          <a:p>
            <a:r>
              <a:rPr lang="it-IT" dirty="0" smtClean="0">
                <a:solidFill>
                  <a:srgbClr val="002060"/>
                </a:solidFill>
                <a:latin typeface="David" pitchFamily="34" charset="-79"/>
                <a:cs typeface="David" pitchFamily="34" charset="-79"/>
              </a:rPr>
              <a:t> Altri si rinforzano</a:t>
            </a:r>
            <a:r>
              <a:rPr lang="it-IT" dirty="0" smtClean="0">
                <a:latin typeface="David" pitchFamily="34" charset="-79"/>
                <a:cs typeface="David" pitchFamily="34" charset="-79"/>
              </a:rPr>
              <a:t>.</a:t>
            </a:r>
          </a:p>
          <a:p>
            <a:r>
              <a:rPr lang="it-IT" dirty="0" smtClean="0">
                <a:latin typeface="David" pitchFamily="34" charset="-79"/>
                <a:cs typeface="David" pitchFamily="34" charset="-79"/>
              </a:rPr>
              <a:t>SI TRATTA NON </a:t>
            </a:r>
            <a:r>
              <a:rPr lang="it-IT" dirty="0" err="1" smtClean="0">
                <a:latin typeface="David" pitchFamily="34" charset="-79"/>
                <a:cs typeface="David" pitchFamily="34" charset="-79"/>
              </a:rPr>
              <a:t>DI</a:t>
            </a:r>
            <a:r>
              <a:rPr lang="it-IT" dirty="0" smtClean="0">
                <a:latin typeface="David" pitchFamily="34" charset="-79"/>
                <a:cs typeface="David" pitchFamily="34" charset="-79"/>
              </a:rPr>
              <a:t> SINGOLI NEURONI MA </a:t>
            </a:r>
            <a:r>
              <a:rPr lang="it-IT" dirty="0" err="1" smtClean="0">
                <a:latin typeface="David" pitchFamily="34" charset="-79"/>
                <a:cs typeface="David" pitchFamily="34" charset="-79"/>
              </a:rPr>
              <a:t>DI</a:t>
            </a:r>
            <a:r>
              <a:rPr lang="it-IT" dirty="0" smtClean="0">
                <a:latin typeface="David" pitchFamily="34" charset="-79"/>
                <a:cs typeface="David" pitchFamily="34" charset="-79"/>
              </a:rPr>
              <a:t> GRUPPI </a:t>
            </a:r>
            <a:r>
              <a:rPr lang="it-IT" dirty="0" err="1" smtClean="0">
                <a:latin typeface="David" pitchFamily="34" charset="-79"/>
                <a:cs typeface="David" pitchFamily="34" charset="-79"/>
              </a:rPr>
              <a:t>DI</a:t>
            </a:r>
            <a:r>
              <a:rPr lang="it-IT" dirty="0" smtClean="0">
                <a:latin typeface="David" pitchFamily="34" charset="-79"/>
                <a:cs typeface="David" pitchFamily="34" charset="-79"/>
              </a:rPr>
              <a:t> ESSI CHE VANNO  DA CENTINAIA A MILIONI </a:t>
            </a:r>
            <a:r>
              <a:rPr lang="it-IT" dirty="0" err="1" smtClean="0">
                <a:latin typeface="David" pitchFamily="34" charset="-79"/>
                <a:cs typeface="David" pitchFamily="34" charset="-79"/>
              </a:rPr>
              <a:t>DI</a:t>
            </a:r>
            <a:r>
              <a:rPr lang="it-IT" dirty="0" smtClean="0">
                <a:latin typeface="David" pitchFamily="34" charset="-79"/>
                <a:cs typeface="David" pitchFamily="34" charset="-79"/>
              </a:rPr>
              <a:t> CELLULE </a:t>
            </a:r>
            <a:endParaRPr lang="it-IT" dirty="0">
              <a:latin typeface="David" pitchFamily="34" charset="-79"/>
              <a:cs typeface="David" pitchFamily="34" charset="-79"/>
            </a:endParaRPr>
          </a:p>
        </p:txBody>
      </p:sp>
    </p:spTree>
  </p:cSld>
  <p:clrMapOvr>
    <a:masterClrMapping/>
  </p:clrMapOvr>
  <p:transition spd="med">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neurogenesi</a:t>
            </a:r>
            <a:endParaRPr lang="it-IT" dirty="0"/>
          </a:p>
        </p:txBody>
      </p:sp>
      <p:sp>
        <p:nvSpPr>
          <p:cNvPr id="3" name="Segnaposto contenuto 2"/>
          <p:cNvSpPr>
            <a:spLocks noGrp="1"/>
          </p:cNvSpPr>
          <p:nvPr>
            <p:ph idx="1"/>
          </p:nvPr>
        </p:nvSpPr>
        <p:spPr/>
        <p:txBody>
          <a:bodyPr/>
          <a:lstStyle/>
          <a:p>
            <a:r>
              <a:rPr lang="it-IT" dirty="0" smtClean="0"/>
              <a:t>E’la formazione </a:t>
            </a:r>
            <a:r>
              <a:rPr lang="it-IT" smtClean="0"/>
              <a:t>di nuovi</a:t>
            </a:r>
            <a:endParaRPr lang="it-IT"/>
          </a:p>
        </p:txBody>
      </p:sp>
    </p:spTree>
  </p:cSld>
  <p:clrMapOvr>
    <a:masterClrMapping/>
  </p:clrMapOvr>
  <p:transition spd="med">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200" dirty="0" smtClean="0">
                <a:latin typeface="Engravers MT" pitchFamily="18" charset="0"/>
                <a:cs typeface="David" pitchFamily="34" charset="-79"/>
              </a:rPr>
              <a:t>Algoritmo di una stanza di simulazione multisensoriale</a:t>
            </a:r>
            <a:endParaRPr lang="it-IT" sz="3200" dirty="0">
              <a:latin typeface="Engravers MT" pitchFamily="18" charset="0"/>
              <a:cs typeface="David" pitchFamily="34" charset="-79"/>
            </a:endParaRPr>
          </a:p>
        </p:txBody>
      </p:sp>
      <p:sp>
        <p:nvSpPr>
          <p:cNvPr id="3" name="Segnaposto contenuto 2"/>
          <p:cNvSpPr>
            <a:spLocks noGrp="1"/>
          </p:cNvSpPr>
          <p:nvPr>
            <p:ph idx="1"/>
          </p:nvPr>
        </p:nvSpPr>
        <p:spPr>
          <a:xfrm>
            <a:off x="500034" y="1714488"/>
            <a:ext cx="8229600" cy="4525963"/>
          </a:xfrm>
        </p:spPr>
        <p:txBody>
          <a:bodyPr>
            <a:normAutofit fontScale="92500" lnSpcReduction="10000"/>
          </a:bodyPr>
          <a:lstStyle/>
          <a:p>
            <a:pPr algn="ctr">
              <a:buNone/>
            </a:pPr>
            <a:r>
              <a:rPr lang="it-IT" sz="2400" b="1" dirty="0" smtClean="0">
                <a:latin typeface="David" pitchFamily="34" charset="-79"/>
                <a:cs typeface="David" pitchFamily="34" charset="-79"/>
              </a:rPr>
              <a:t>Dalla stanza multisensoriale al sistema di valore</a:t>
            </a:r>
          </a:p>
          <a:p>
            <a:r>
              <a:rPr lang="it-IT" sz="2400" dirty="0" smtClean="0">
                <a:latin typeface="David" pitchFamily="34" charset="-79"/>
                <a:cs typeface="David" pitchFamily="34" charset="-79"/>
              </a:rPr>
              <a:t>Aumento della relazione tra sensazione e percezione</a:t>
            </a:r>
          </a:p>
          <a:p>
            <a:pPr>
              <a:buNone/>
            </a:pPr>
            <a:r>
              <a:rPr lang="it-IT" sz="2400" dirty="0" smtClean="0">
                <a:latin typeface="David" pitchFamily="34" charset="-79"/>
                <a:cs typeface="David" pitchFamily="34" charset="-79"/>
              </a:rPr>
              <a:t>       → esperienza cosciente</a:t>
            </a:r>
          </a:p>
          <a:p>
            <a:r>
              <a:rPr lang="it-IT" sz="2400" dirty="0" smtClean="0">
                <a:latin typeface="David" pitchFamily="34" charset="-79"/>
                <a:cs typeface="David" pitchFamily="34" charset="-79"/>
              </a:rPr>
              <a:t>Rinforzo </a:t>
            </a:r>
            <a:r>
              <a:rPr lang="it-IT" sz="2400" dirty="0" err="1" smtClean="0">
                <a:latin typeface="David" pitchFamily="34" charset="-79"/>
                <a:cs typeface="David" pitchFamily="34" charset="-79"/>
              </a:rPr>
              <a:t>sinaptico</a:t>
            </a:r>
            <a:r>
              <a:rPr lang="it-IT" sz="2400" dirty="0" smtClean="0">
                <a:latin typeface="David" pitchFamily="34" charset="-79"/>
                <a:cs typeface="David" pitchFamily="34" charset="-79"/>
              </a:rPr>
              <a:t>  → rilascio di neurotrasmettitore</a:t>
            </a:r>
          </a:p>
          <a:p>
            <a:r>
              <a:rPr lang="it-IT" sz="2400" dirty="0" smtClean="0">
                <a:latin typeface="David" pitchFamily="34" charset="-79"/>
                <a:cs typeface="David" pitchFamily="34" charset="-79"/>
              </a:rPr>
              <a:t>Stanza multisensoriale (</a:t>
            </a:r>
            <a:r>
              <a:rPr lang="it-IT" sz="2400" dirty="0" err="1" smtClean="0">
                <a:latin typeface="David" pitchFamily="34" charset="-79"/>
                <a:cs typeface="David" pitchFamily="34" charset="-79"/>
              </a:rPr>
              <a:t>=stanza</a:t>
            </a:r>
            <a:r>
              <a:rPr lang="it-IT" sz="2400" dirty="0" smtClean="0">
                <a:latin typeface="David" pitchFamily="34" charset="-79"/>
                <a:cs typeface="David" pitchFamily="34" charset="-79"/>
              </a:rPr>
              <a:t> magica) → stimoli visivi, olfattivi, tattili e uditivi</a:t>
            </a:r>
          </a:p>
          <a:p>
            <a:r>
              <a:rPr lang="it-IT" sz="2400" dirty="0" smtClean="0">
                <a:latin typeface="David" pitchFamily="34" charset="-79"/>
                <a:cs typeface="David" pitchFamily="34" charset="-79"/>
              </a:rPr>
              <a:t>Sistema di valore (sistema </a:t>
            </a:r>
            <a:r>
              <a:rPr lang="it-IT" sz="2400" dirty="0" err="1" smtClean="0">
                <a:latin typeface="David" pitchFamily="34" charset="-79"/>
                <a:cs typeface="David" pitchFamily="34" charset="-79"/>
              </a:rPr>
              <a:t>limbico</a:t>
            </a:r>
            <a:r>
              <a:rPr lang="it-IT" sz="2400" dirty="0" smtClean="0">
                <a:latin typeface="David" pitchFamily="34" charset="-79"/>
                <a:cs typeface="David" pitchFamily="34" charset="-79"/>
              </a:rPr>
              <a:t>) → fibre con proiezioni ascendenti – locus </a:t>
            </a:r>
            <a:r>
              <a:rPr lang="it-IT" sz="2400" dirty="0" err="1" smtClean="0">
                <a:latin typeface="David" pitchFamily="34" charset="-79"/>
                <a:cs typeface="David" pitchFamily="34" charset="-79"/>
              </a:rPr>
              <a:t>ceruleus</a:t>
            </a:r>
            <a:r>
              <a:rPr lang="it-IT" sz="2400" dirty="0" smtClean="0">
                <a:latin typeface="David" pitchFamily="34" charset="-79"/>
                <a:cs typeface="David" pitchFamily="34" charset="-79"/>
              </a:rPr>
              <a:t> – neurotrasmettitori → dopamina, serotonina</a:t>
            </a:r>
          </a:p>
          <a:p>
            <a:r>
              <a:rPr lang="it-IT" sz="2400" dirty="0" smtClean="0">
                <a:latin typeface="David" pitchFamily="34" charset="-79"/>
                <a:cs typeface="David" pitchFamily="34" charset="-79"/>
              </a:rPr>
              <a:t>Sistema di valore </a:t>
            </a:r>
            <a:r>
              <a:rPr lang="it-IT" sz="2400" dirty="0" smtClean="0"/>
              <a:t>→ </a:t>
            </a:r>
            <a:r>
              <a:rPr lang="it-IT" sz="2400" dirty="0" smtClean="0">
                <a:latin typeface="David" pitchFamily="34" charset="-79"/>
                <a:cs typeface="David" pitchFamily="34" charset="-79"/>
              </a:rPr>
              <a:t>stimolazione del piacere </a:t>
            </a:r>
          </a:p>
          <a:p>
            <a:r>
              <a:rPr lang="it-IT" sz="2400" dirty="0" smtClean="0">
                <a:latin typeface="David" pitchFamily="34" charset="-79"/>
                <a:cs typeface="David" pitchFamily="34" charset="-79"/>
              </a:rPr>
              <a:t>Veglia – noradrenalina </a:t>
            </a:r>
            <a:r>
              <a:rPr lang="it-IT" sz="2400" dirty="0" smtClean="0"/>
              <a:t>→ </a:t>
            </a:r>
            <a:r>
              <a:rPr lang="it-IT" sz="2400" dirty="0" smtClean="0">
                <a:latin typeface="David" pitchFamily="34" charset="-79"/>
                <a:cs typeface="David" pitchFamily="34" charset="-79"/>
              </a:rPr>
              <a:t>migliora la comprensione</a:t>
            </a:r>
          </a:p>
          <a:p>
            <a:r>
              <a:rPr lang="it-IT" sz="2400" dirty="0" smtClean="0">
                <a:latin typeface="David" pitchFamily="34" charset="-79"/>
                <a:cs typeface="David" pitchFamily="34" charset="-79"/>
              </a:rPr>
              <a:t>Migliora, stimola aree corticali della visione (V1 V2 V3 V4)</a:t>
            </a:r>
            <a:endParaRPr lang="it-IT" sz="2400" dirty="0" smtClean="0"/>
          </a:p>
          <a:p>
            <a:endParaRPr lang="it-IT" sz="2400" dirty="0" smtClean="0">
              <a:latin typeface="David" pitchFamily="34" charset="-79"/>
              <a:cs typeface="David" pitchFamily="34" charset="-79"/>
            </a:endParaRPr>
          </a:p>
          <a:p>
            <a:endParaRPr lang="it-IT" sz="2400" dirty="0" smtClean="0"/>
          </a:p>
          <a:p>
            <a:endParaRPr lang="it-IT" sz="2400" dirty="0" smtClean="0"/>
          </a:p>
          <a:p>
            <a:endParaRPr lang="it-IT" sz="2400" dirty="0" smtClean="0">
              <a:latin typeface="David" pitchFamily="34" charset="-79"/>
              <a:cs typeface="David" pitchFamily="34" charset="-79"/>
            </a:endParaRPr>
          </a:p>
          <a:p>
            <a:endParaRPr lang="it-IT" sz="2400" dirty="0" smtClean="0"/>
          </a:p>
          <a:p>
            <a:endParaRPr lang="it-IT" sz="2400" dirty="0" smtClean="0">
              <a:latin typeface="David" pitchFamily="34" charset="-79"/>
              <a:cs typeface="David" pitchFamily="34" charset="-79"/>
            </a:endParaRPr>
          </a:p>
          <a:p>
            <a:pPr algn="ctr"/>
            <a:endParaRPr lang="it-IT" sz="2400" dirty="0">
              <a:latin typeface="David" pitchFamily="34" charset="-79"/>
              <a:cs typeface="David" pitchFamily="34" charset="-79"/>
            </a:endParaRPr>
          </a:p>
        </p:txBody>
      </p:sp>
    </p:spTree>
  </p:cSld>
  <p:clrMapOvr>
    <a:masterClrMapping/>
  </p:clrMapOvr>
  <p:transition spd="med">
    <p:rand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42852"/>
            <a:ext cx="8229600" cy="5983311"/>
          </a:xfrm>
        </p:spPr>
        <p:txBody>
          <a:bodyPr>
            <a:normAutofit/>
          </a:bodyPr>
          <a:lstStyle/>
          <a:p>
            <a:pPr algn="ctr">
              <a:buNone/>
            </a:pPr>
            <a:endParaRPr lang="it-IT" sz="2400" b="1" dirty="0" smtClean="0">
              <a:latin typeface="David" pitchFamily="34" charset="-79"/>
              <a:cs typeface="David" pitchFamily="34" charset="-79"/>
            </a:endParaRPr>
          </a:p>
          <a:p>
            <a:pPr algn="ctr">
              <a:buNone/>
            </a:pPr>
            <a:r>
              <a:rPr lang="it-IT" sz="2400" b="1" dirty="0" smtClean="0">
                <a:latin typeface="David" pitchFamily="34" charset="-79"/>
                <a:cs typeface="David" pitchFamily="34" charset="-79"/>
              </a:rPr>
              <a:t>INTERPRETAZIONE DELLE SENSAZIONI</a:t>
            </a:r>
          </a:p>
          <a:p>
            <a:endParaRPr lang="it-IT" sz="2400" dirty="0" smtClean="0">
              <a:latin typeface="David" pitchFamily="34" charset="-79"/>
              <a:cs typeface="David" pitchFamily="34" charset="-79"/>
            </a:endParaRPr>
          </a:p>
          <a:p>
            <a:pPr algn="ctr"/>
            <a:endParaRPr lang="it-IT" sz="2400" dirty="0" smtClean="0">
              <a:latin typeface="David" pitchFamily="34" charset="-79"/>
              <a:cs typeface="David" pitchFamily="34" charset="-79"/>
            </a:endParaRPr>
          </a:p>
          <a:p>
            <a:pPr algn="ctr"/>
            <a:endParaRPr lang="it-IT" sz="2400" dirty="0" smtClean="0">
              <a:latin typeface="David" pitchFamily="34" charset="-79"/>
              <a:cs typeface="David" pitchFamily="34" charset="-79"/>
            </a:endParaRPr>
          </a:p>
          <a:p>
            <a:pPr algn="ctr"/>
            <a:endParaRPr lang="it-IT" sz="2400" dirty="0" smtClean="0">
              <a:latin typeface="David" pitchFamily="34" charset="-79"/>
              <a:cs typeface="David" pitchFamily="34" charset="-79"/>
            </a:endParaRPr>
          </a:p>
          <a:p>
            <a:pPr algn="ctr"/>
            <a:r>
              <a:rPr lang="it-IT" sz="2400" dirty="0" smtClean="0">
                <a:latin typeface="David" pitchFamily="34" charset="-79"/>
                <a:cs typeface="David" pitchFamily="34" charset="-79"/>
              </a:rPr>
              <a:t>Stato cosciente → maggior collaborazione, maggiore     apprendimento</a:t>
            </a:r>
          </a:p>
          <a:p>
            <a:pPr>
              <a:buNone/>
            </a:pPr>
            <a:endParaRPr lang="it-IT" sz="2400" dirty="0" smtClean="0">
              <a:latin typeface="David" pitchFamily="34" charset="-79"/>
              <a:cs typeface="David" pitchFamily="34" charset="-79"/>
            </a:endParaRPr>
          </a:p>
          <a:p>
            <a:pPr>
              <a:buNone/>
            </a:pPr>
            <a:r>
              <a:rPr lang="it-IT" sz="2400" dirty="0" smtClean="0">
                <a:latin typeface="David" pitchFamily="34" charset="-79"/>
                <a:cs typeface="David" pitchFamily="34" charset="-79"/>
              </a:rPr>
              <a:t>            Categorizzazione percettiva</a:t>
            </a:r>
          </a:p>
          <a:p>
            <a:pPr>
              <a:buNone/>
            </a:pPr>
            <a:r>
              <a:rPr lang="it-IT" sz="2400" dirty="0" smtClean="0">
                <a:latin typeface="David" pitchFamily="34" charset="-79"/>
                <a:cs typeface="David" pitchFamily="34" charset="-79"/>
              </a:rPr>
              <a:t>            Riconoscimento degli oggetti,</a:t>
            </a:r>
          </a:p>
          <a:p>
            <a:pPr>
              <a:buNone/>
            </a:pPr>
            <a:r>
              <a:rPr lang="it-IT" sz="2400" dirty="0" smtClean="0">
                <a:latin typeface="David" pitchFamily="34" charset="-79"/>
                <a:cs typeface="David" pitchFamily="34" charset="-79"/>
              </a:rPr>
              <a:t>            persone e cose della realtà quotidiana</a:t>
            </a:r>
          </a:p>
        </p:txBody>
      </p:sp>
      <p:cxnSp>
        <p:nvCxnSpPr>
          <p:cNvPr id="5" name="Connettore 2 4"/>
          <p:cNvCxnSpPr/>
          <p:nvPr/>
        </p:nvCxnSpPr>
        <p:spPr>
          <a:xfrm rot="5400000">
            <a:off x="2108183" y="3606801"/>
            <a:ext cx="78581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rand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0"/>
            <a:ext cx="8229600" cy="1143000"/>
          </a:xfrm>
        </p:spPr>
        <p:txBody>
          <a:bodyPr>
            <a:normAutofit fontScale="90000"/>
          </a:bodyPr>
          <a:lstStyle/>
          <a:p>
            <a:r>
              <a:rPr lang="it-IT" sz="3200" dirty="0" err="1" smtClean="0">
                <a:latin typeface="Engravers MT" pitchFamily="18" charset="0"/>
              </a:rPr>
              <a:t>Econicchia</a:t>
            </a:r>
            <a:r>
              <a:rPr lang="it-IT" sz="3200" dirty="0" smtClean="0">
                <a:latin typeface="Engravers MT" pitchFamily="18" charset="0"/>
              </a:rPr>
              <a:t> </a:t>
            </a:r>
            <a:r>
              <a:rPr lang="it-IT" sz="3200" dirty="0" smtClean="0">
                <a:latin typeface="Engravers MT" pitchFamily="18" charset="0"/>
                <a:cs typeface="David" pitchFamily="34" charset="-79"/>
              </a:rPr>
              <a:t>→ STIMOLI ESTERNI → STANZA SENSORIALE</a:t>
            </a:r>
            <a:endParaRPr lang="it-IT" sz="3200" dirty="0">
              <a:latin typeface="Engravers MT" pitchFamily="18" charset="0"/>
            </a:endParaRPr>
          </a:p>
        </p:txBody>
      </p:sp>
      <p:sp>
        <p:nvSpPr>
          <p:cNvPr id="3" name="Segnaposto contenuto 2"/>
          <p:cNvSpPr>
            <a:spLocks noGrp="1"/>
          </p:cNvSpPr>
          <p:nvPr>
            <p:ph idx="1"/>
          </p:nvPr>
        </p:nvSpPr>
        <p:spPr>
          <a:xfrm>
            <a:off x="428596" y="1071546"/>
            <a:ext cx="8229600" cy="4472006"/>
          </a:xfrm>
        </p:spPr>
        <p:txBody>
          <a:bodyPr>
            <a:normAutofit/>
          </a:bodyPr>
          <a:lstStyle/>
          <a:p>
            <a:pPr algn="ctr">
              <a:buNone/>
            </a:pPr>
            <a:r>
              <a:rPr lang="it-IT" sz="2400" dirty="0" smtClean="0">
                <a:latin typeface="David" pitchFamily="34" charset="-79"/>
                <a:cs typeface="David" pitchFamily="34" charset="-79"/>
              </a:rPr>
              <a:t>Stimoli interni viscerali</a:t>
            </a:r>
          </a:p>
          <a:p>
            <a:pPr algn="ctr">
              <a:buNone/>
            </a:pPr>
            <a:r>
              <a:rPr lang="it-IT" sz="2400" dirty="0" smtClean="0">
                <a:latin typeface="David" pitchFamily="34" charset="-79"/>
                <a:cs typeface="David" pitchFamily="34" charset="-79"/>
              </a:rPr>
              <a:t>Sensazioni</a:t>
            </a:r>
          </a:p>
          <a:p>
            <a:pPr algn="ctr">
              <a:buNone/>
            </a:pPr>
            <a:r>
              <a:rPr lang="it-IT" sz="2400" dirty="0" smtClean="0">
                <a:latin typeface="David" pitchFamily="34" charset="-79"/>
                <a:cs typeface="David" pitchFamily="34" charset="-79"/>
              </a:rPr>
              <a:t>Modello di comportamento-riabilitativo e didattico</a:t>
            </a:r>
          </a:p>
          <a:p>
            <a:pPr algn="ctr">
              <a:buNone/>
            </a:pPr>
            <a:r>
              <a:rPr lang="it-IT" sz="2400" dirty="0" smtClean="0">
                <a:latin typeface="David" pitchFamily="34" charset="-79"/>
                <a:cs typeface="David" pitchFamily="34" charset="-79"/>
              </a:rPr>
              <a:t>Scariche neuronali → neurotrasmettitori</a:t>
            </a:r>
          </a:p>
          <a:p>
            <a:pPr algn="ctr">
              <a:buNone/>
            </a:pPr>
            <a:r>
              <a:rPr lang="it-IT" sz="2400" dirty="0" smtClean="0">
                <a:latin typeface="David" pitchFamily="34" charset="-79"/>
                <a:cs typeface="David" pitchFamily="34" charset="-79"/>
              </a:rPr>
              <a:t>Storia dei neuroni → colloquio neuronale</a:t>
            </a:r>
          </a:p>
          <a:p>
            <a:pPr algn="ctr">
              <a:buNone/>
            </a:pPr>
            <a:r>
              <a:rPr lang="it-IT" sz="2400" dirty="0" smtClean="0">
                <a:latin typeface="David" pitchFamily="34" charset="-79"/>
                <a:cs typeface="David" pitchFamily="34" charset="-79"/>
              </a:rPr>
              <a:t>Modificazioni della forza </a:t>
            </a:r>
            <a:r>
              <a:rPr lang="it-IT" sz="2400" dirty="0" err="1" smtClean="0">
                <a:latin typeface="David" pitchFamily="34" charset="-79"/>
                <a:cs typeface="David" pitchFamily="34" charset="-79"/>
              </a:rPr>
              <a:t>sinaptica</a:t>
            </a:r>
            <a:endParaRPr lang="it-IT" sz="2400" dirty="0" smtClean="0">
              <a:latin typeface="David" pitchFamily="34" charset="-79"/>
              <a:cs typeface="David" pitchFamily="34" charset="-79"/>
            </a:endParaRPr>
          </a:p>
          <a:p>
            <a:pPr algn="ctr">
              <a:buNone/>
            </a:pPr>
            <a:r>
              <a:rPr lang="it-IT" sz="2400" dirty="0" smtClean="0">
                <a:latin typeface="David" pitchFamily="34" charset="-79"/>
                <a:cs typeface="David" pitchFamily="34" charset="-79"/>
              </a:rPr>
              <a:t>Sensazioni → percezione → esperienza cosciente</a:t>
            </a:r>
          </a:p>
          <a:p>
            <a:pPr algn="ctr">
              <a:buNone/>
            </a:pPr>
            <a:r>
              <a:rPr lang="it-IT" sz="2400" dirty="0" smtClean="0">
                <a:latin typeface="David" pitchFamily="34" charset="-79"/>
                <a:cs typeface="David" pitchFamily="34" charset="-79"/>
              </a:rPr>
              <a:t>Darvinismo neurale → trasformazione</a:t>
            </a:r>
          </a:p>
          <a:p>
            <a:pPr algn="ctr">
              <a:buNone/>
            </a:pPr>
            <a:r>
              <a:rPr lang="it-IT" sz="2400" dirty="0" smtClean="0">
                <a:latin typeface="David" pitchFamily="34" charset="-79"/>
                <a:cs typeface="David" pitchFamily="34" charset="-79"/>
              </a:rPr>
              <a:t>Differenza tra</a:t>
            </a:r>
          </a:p>
          <a:p>
            <a:pPr algn="ctr">
              <a:buNone/>
            </a:pPr>
            <a:r>
              <a:rPr lang="it-IT" sz="2400" dirty="0" smtClean="0">
                <a:latin typeface="David" pitchFamily="34" charset="-79"/>
                <a:cs typeface="David" pitchFamily="34" charset="-79"/>
              </a:rPr>
              <a:t> stanza multisensoriale e deprivazione sensoriale</a:t>
            </a:r>
          </a:p>
        </p:txBody>
      </p:sp>
      <p:sp>
        <p:nvSpPr>
          <p:cNvPr id="4" name="CasellaDiTesto 3"/>
          <p:cNvSpPr txBox="1"/>
          <p:nvPr/>
        </p:nvSpPr>
        <p:spPr>
          <a:xfrm>
            <a:off x="285720" y="5715016"/>
            <a:ext cx="3429024" cy="1569660"/>
          </a:xfrm>
          <a:prstGeom prst="rect">
            <a:avLst/>
          </a:prstGeom>
          <a:noFill/>
        </p:spPr>
        <p:txBody>
          <a:bodyPr wrap="square" rtlCol="0">
            <a:spAutoFit/>
          </a:bodyPr>
          <a:lstStyle/>
          <a:p>
            <a:pPr algn="ctr">
              <a:buNone/>
            </a:pPr>
            <a:r>
              <a:rPr lang="it-IT" sz="2400" dirty="0" smtClean="0">
                <a:latin typeface="David" pitchFamily="34" charset="-79"/>
                <a:cs typeface="David" pitchFamily="34" charset="-79"/>
              </a:rPr>
              <a:t>Aumento delle sensazioni, percezione, esperienza cosciente</a:t>
            </a:r>
          </a:p>
          <a:p>
            <a:endParaRPr lang="it-IT" sz="2400" dirty="0"/>
          </a:p>
        </p:txBody>
      </p:sp>
      <p:sp>
        <p:nvSpPr>
          <p:cNvPr id="5" name="CasellaDiTesto 4"/>
          <p:cNvSpPr txBox="1"/>
          <p:nvPr/>
        </p:nvSpPr>
        <p:spPr>
          <a:xfrm>
            <a:off x="5259602" y="5786454"/>
            <a:ext cx="3884398" cy="830997"/>
          </a:xfrm>
          <a:prstGeom prst="rect">
            <a:avLst/>
          </a:prstGeom>
          <a:noFill/>
        </p:spPr>
        <p:txBody>
          <a:bodyPr wrap="square" rtlCol="0">
            <a:spAutoFit/>
          </a:bodyPr>
          <a:lstStyle/>
          <a:p>
            <a:pPr algn="ctr">
              <a:buNone/>
            </a:pPr>
            <a:r>
              <a:rPr lang="it-IT" sz="2400" dirty="0" smtClean="0">
                <a:latin typeface="David" pitchFamily="34" charset="-79"/>
                <a:cs typeface="David" pitchFamily="34" charset="-79"/>
              </a:rPr>
              <a:t>Danno psichico, dolore da arto fantasma</a:t>
            </a:r>
          </a:p>
        </p:txBody>
      </p:sp>
      <p:cxnSp>
        <p:nvCxnSpPr>
          <p:cNvPr id="7" name="Connettore 2 6"/>
          <p:cNvCxnSpPr/>
          <p:nvPr/>
        </p:nvCxnSpPr>
        <p:spPr>
          <a:xfrm rot="5400000">
            <a:off x="2893207" y="5464983"/>
            <a:ext cx="285752" cy="21431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ttore 2 7"/>
          <p:cNvCxnSpPr/>
          <p:nvPr/>
        </p:nvCxnSpPr>
        <p:spPr>
          <a:xfrm rot="16200000" flipH="1">
            <a:off x="5822959" y="5465777"/>
            <a:ext cx="284958" cy="21352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rand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latin typeface="Engravers MT" pitchFamily="18" charset="0"/>
              </a:rPr>
              <a:t>NeuroplasticitÀ</a:t>
            </a:r>
            <a:r>
              <a:rPr lang="it-IT" dirty="0" smtClean="0"/>
              <a:t/>
            </a:r>
            <a:br>
              <a:rPr lang="it-IT" dirty="0" smtClean="0"/>
            </a:br>
            <a:endParaRPr lang="it-IT" dirty="0">
              <a:latin typeface="Engravers MT" pitchFamily="18" charset="0"/>
            </a:endParaRPr>
          </a:p>
        </p:txBody>
      </p:sp>
      <p:sp>
        <p:nvSpPr>
          <p:cNvPr id="3" name="Segnaposto contenuto 2"/>
          <p:cNvSpPr>
            <a:spLocks noGrp="1"/>
          </p:cNvSpPr>
          <p:nvPr>
            <p:ph idx="1"/>
          </p:nvPr>
        </p:nvSpPr>
        <p:spPr>
          <a:xfrm>
            <a:off x="500034" y="928670"/>
            <a:ext cx="8229600" cy="4525963"/>
          </a:xfrm>
        </p:spPr>
        <p:txBody>
          <a:bodyPr>
            <a:normAutofit/>
          </a:bodyPr>
          <a:lstStyle/>
          <a:p>
            <a:pPr marL="457200" indent="-457200" algn="ctr">
              <a:buAutoNum type="arabicParenR"/>
            </a:pPr>
            <a:r>
              <a:rPr lang="it-IT" sz="2400" dirty="0" smtClean="0">
                <a:latin typeface="David" pitchFamily="34" charset="-79"/>
                <a:cs typeface="David" pitchFamily="34" charset="-79"/>
              </a:rPr>
              <a:t>Effetti dell’attività sensoriale e motoria</a:t>
            </a:r>
          </a:p>
          <a:p>
            <a:pPr marL="457200" indent="-457200" algn="ctr">
              <a:buAutoNum type="arabicParenR"/>
            </a:pPr>
            <a:endParaRPr lang="it-IT" sz="2400" dirty="0" smtClean="0">
              <a:latin typeface="David" pitchFamily="34" charset="-79"/>
              <a:cs typeface="David" pitchFamily="34" charset="-79"/>
            </a:endParaRPr>
          </a:p>
          <a:p>
            <a:pPr marL="457200" indent="-457200" algn="ctr">
              <a:buNone/>
            </a:pPr>
            <a:r>
              <a:rPr lang="it-IT" sz="2400" dirty="0" smtClean="0">
                <a:latin typeface="David" pitchFamily="34" charset="-79"/>
                <a:cs typeface="David" pitchFamily="34" charset="-79"/>
              </a:rPr>
              <a:t>Aumento delle sensazioni, percezione, esperienza cosciente</a:t>
            </a:r>
          </a:p>
          <a:p>
            <a:pPr marL="457200" indent="-457200" algn="ctr">
              <a:buNone/>
            </a:pPr>
            <a:r>
              <a:rPr lang="it-IT" sz="2400" b="1" dirty="0" smtClean="0">
                <a:latin typeface="David" pitchFamily="34" charset="-79"/>
                <a:cs typeface="David" pitchFamily="34" charset="-79"/>
              </a:rPr>
              <a:t>DEPRIVAZIONE VISIVA PRECOCE</a:t>
            </a:r>
          </a:p>
          <a:p>
            <a:pPr marL="457200" indent="-457200" algn="ctr">
              <a:buAutoNum type="arabicParenR"/>
            </a:pPr>
            <a:r>
              <a:rPr lang="it-IT" sz="2400" dirty="0" smtClean="0">
                <a:latin typeface="David" pitchFamily="34" charset="-79"/>
                <a:cs typeface="David" pitchFamily="34" charset="-79"/>
              </a:rPr>
              <a:t>Poche sinapsi</a:t>
            </a:r>
          </a:p>
          <a:p>
            <a:pPr marL="457200" indent="-457200" algn="ctr">
              <a:buAutoNum type="arabicParenR"/>
            </a:pPr>
            <a:r>
              <a:rPr lang="it-IT" sz="2400" dirty="0" smtClean="0">
                <a:latin typeface="David" pitchFamily="34" charset="-79"/>
                <a:cs typeface="David" pitchFamily="34" charset="-79"/>
              </a:rPr>
              <a:t>Poche spine dendritiche nella corteccia visiva (deficit della visione)</a:t>
            </a:r>
          </a:p>
          <a:p>
            <a:pPr marL="457200" indent="-457200" algn="ctr">
              <a:buNone/>
            </a:pPr>
            <a:r>
              <a:rPr lang="it-IT" sz="2400" b="1" dirty="0" smtClean="0">
                <a:latin typeface="David" pitchFamily="34" charset="-79"/>
                <a:cs typeface="David" pitchFamily="34" charset="-79"/>
              </a:rPr>
              <a:t>AMBIENTE ARRICCHITO </a:t>
            </a:r>
            <a:r>
              <a:rPr lang="it-IT" sz="2400" b="1" dirty="0" err="1" smtClean="0">
                <a:latin typeface="David" pitchFamily="34" charset="-79"/>
                <a:cs typeface="David" pitchFamily="34" charset="-79"/>
              </a:rPr>
              <a:t>DI</a:t>
            </a:r>
            <a:r>
              <a:rPr lang="it-IT" sz="2400" b="1" dirty="0" smtClean="0">
                <a:latin typeface="David" pitchFamily="34" charset="-79"/>
                <a:cs typeface="David" pitchFamily="34" charset="-79"/>
              </a:rPr>
              <a:t> STIMOLI</a:t>
            </a:r>
          </a:p>
          <a:p>
            <a:pPr marL="457200" indent="-457200" algn="ctr">
              <a:buNone/>
            </a:pPr>
            <a:r>
              <a:rPr lang="it-IT" sz="2400" dirty="0" smtClean="0">
                <a:latin typeface="David" pitchFamily="34" charset="-79"/>
                <a:cs typeface="David" pitchFamily="34" charset="-79"/>
              </a:rPr>
              <a:t>Maggior sviluppo corticale, maggior sviluppo dendritico, maggior sinapsi per neurone</a:t>
            </a:r>
          </a:p>
        </p:txBody>
      </p:sp>
      <p:cxnSp>
        <p:nvCxnSpPr>
          <p:cNvPr id="5" name="Connettore 2 4"/>
          <p:cNvCxnSpPr/>
          <p:nvPr/>
        </p:nvCxnSpPr>
        <p:spPr>
          <a:xfrm rot="5400000">
            <a:off x="4465637" y="1535893"/>
            <a:ext cx="356396" cy="794"/>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rand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1472" y="0"/>
            <a:ext cx="8229600" cy="1143000"/>
          </a:xfrm>
        </p:spPr>
        <p:txBody>
          <a:bodyPr>
            <a:normAutofit/>
          </a:bodyPr>
          <a:lstStyle/>
          <a:p>
            <a:r>
              <a:rPr lang="it-IT" sz="3200" dirty="0" smtClean="0">
                <a:latin typeface="Engravers MT" pitchFamily="18" charset="0"/>
              </a:rPr>
              <a:t>Da </a:t>
            </a:r>
            <a:r>
              <a:rPr lang="it-IT" sz="3200" dirty="0" err="1" smtClean="0">
                <a:latin typeface="Engravers MT" pitchFamily="18" charset="0"/>
              </a:rPr>
              <a:t>cajal</a:t>
            </a:r>
            <a:r>
              <a:rPr lang="it-IT" sz="3200" dirty="0" smtClean="0">
                <a:latin typeface="Engravers MT" pitchFamily="18" charset="0"/>
              </a:rPr>
              <a:t> – </a:t>
            </a:r>
            <a:r>
              <a:rPr lang="it-IT" sz="3200" dirty="0" err="1" smtClean="0">
                <a:latin typeface="Engravers MT" pitchFamily="18" charset="0"/>
              </a:rPr>
              <a:t>xix</a:t>
            </a:r>
            <a:r>
              <a:rPr lang="it-IT" sz="3200" dirty="0" smtClean="0">
                <a:latin typeface="Engravers MT" pitchFamily="18" charset="0"/>
              </a:rPr>
              <a:t> sec. </a:t>
            </a:r>
            <a:endParaRPr lang="it-IT" sz="3200" dirty="0">
              <a:latin typeface="Engravers MT" pitchFamily="18" charset="0"/>
            </a:endParaRPr>
          </a:p>
        </p:txBody>
      </p:sp>
      <p:sp>
        <p:nvSpPr>
          <p:cNvPr id="3" name="Segnaposto contenuto 2"/>
          <p:cNvSpPr>
            <a:spLocks noGrp="1"/>
          </p:cNvSpPr>
          <p:nvPr>
            <p:ph idx="1"/>
          </p:nvPr>
        </p:nvSpPr>
        <p:spPr>
          <a:xfrm>
            <a:off x="500034" y="1285860"/>
            <a:ext cx="8229600" cy="4929222"/>
          </a:xfrm>
        </p:spPr>
        <p:txBody>
          <a:bodyPr>
            <a:normAutofit lnSpcReduction="10000"/>
          </a:bodyPr>
          <a:lstStyle/>
          <a:p>
            <a:pPr algn="ctr">
              <a:buNone/>
            </a:pPr>
            <a:r>
              <a:rPr lang="it-IT" sz="2400" b="1" dirty="0" smtClean="0">
                <a:latin typeface="David" pitchFamily="34" charset="-79"/>
                <a:cs typeface="David" pitchFamily="34" charset="-79"/>
              </a:rPr>
              <a:t>L’architettura del cervello rimane costante</a:t>
            </a:r>
          </a:p>
          <a:p>
            <a:pPr algn="ctr">
              <a:buNone/>
            </a:pPr>
            <a:r>
              <a:rPr lang="it-IT" sz="2400" b="1" dirty="0" smtClean="0">
                <a:latin typeface="David" pitchFamily="34" charset="-79"/>
                <a:cs typeface="David" pitchFamily="34" charset="-79"/>
              </a:rPr>
              <a:t>Fine del dogma di Santiago Ramon y </a:t>
            </a:r>
            <a:r>
              <a:rPr lang="it-IT" sz="2400" b="1" dirty="0" err="1" smtClean="0">
                <a:latin typeface="David" pitchFamily="34" charset="-79"/>
                <a:cs typeface="David" pitchFamily="34" charset="-79"/>
              </a:rPr>
              <a:t>Cajal</a:t>
            </a:r>
            <a:endParaRPr lang="it-IT" sz="2400" b="1" dirty="0" smtClean="0">
              <a:latin typeface="David" pitchFamily="34" charset="-79"/>
              <a:cs typeface="David" pitchFamily="34" charset="-79"/>
            </a:endParaRPr>
          </a:p>
          <a:p>
            <a:pPr algn="ctr">
              <a:buNone/>
            </a:pPr>
            <a:r>
              <a:rPr lang="it-IT" sz="2400" dirty="0" smtClean="0">
                <a:latin typeface="David" pitchFamily="34" charset="-79"/>
                <a:cs typeface="David" pitchFamily="34" charset="-79"/>
              </a:rPr>
              <a:t>Nessun neurone è prodotto nel cervello adulto</a:t>
            </a:r>
          </a:p>
          <a:p>
            <a:pPr algn="ctr">
              <a:buNone/>
            </a:pPr>
            <a:r>
              <a:rPr lang="it-IT" sz="2400" b="1" dirty="0" smtClean="0">
                <a:latin typeface="David" pitchFamily="34" charset="-79"/>
                <a:cs typeface="David" pitchFamily="34" charset="-79"/>
              </a:rPr>
              <a:t>Robert Altman </a:t>
            </a:r>
            <a:r>
              <a:rPr lang="it-IT" sz="2400" dirty="0" smtClean="0">
                <a:latin typeface="David" pitchFamily="34" charset="-79"/>
                <a:cs typeface="David" pitchFamily="34" charset="-79"/>
              </a:rPr>
              <a:t>dimostra con metodi </a:t>
            </a:r>
            <a:r>
              <a:rPr lang="it-IT" sz="2400" dirty="0" err="1" smtClean="0">
                <a:latin typeface="David" pitchFamily="34" charset="-79"/>
                <a:cs typeface="David" pitchFamily="34" charset="-79"/>
              </a:rPr>
              <a:t>autoradiografici</a:t>
            </a:r>
            <a:r>
              <a:rPr lang="it-IT" sz="2400" dirty="0" smtClean="0">
                <a:latin typeface="David" pitchFamily="34" charset="-79"/>
                <a:cs typeface="David" pitchFamily="34" charset="-79"/>
              </a:rPr>
              <a:t> la persistenza di proliferazione cellulare nelle zone </a:t>
            </a:r>
            <a:r>
              <a:rPr lang="it-IT" sz="2400" dirty="0" err="1" smtClean="0">
                <a:latin typeface="David" pitchFamily="34" charset="-79"/>
                <a:cs typeface="David" pitchFamily="34" charset="-79"/>
              </a:rPr>
              <a:t>periventricolari</a:t>
            </a:r>
            <a:r>
              <a:rPr lang="it-IT" sz="2400" dirty="0" smtClean="0">
                <a:latin typeface="David" pitchFamily="34" charset="-79"/>
                <a:cs typeface="David" pitchFamily="34" charset="-79"/>
              </a:rPr>
              <a:t> e nel bulbo olfattorio</a:t>
            </a:r>
          </a:p>
          <a:p>
            <a:pPr algn="ctr">
              <a:buNone/>
            </a:pPr>
            <a:endParaRPr lang="it-IT" sz="2400" b="1" dirty="0" smtClean="0">
              <a:latin typeface="David" pitchFamily="34" charset="-79"/>
              <a:cs typeface="David" pitchFamily="34" charset="-79"/>
            </a:endParaRPr>
          </a:p>
          <a:p>
            <a:pPr algn="ctr">
              <a:buNone/>
            </a:pPr>
            <a:r>
              <a:rPr lang="it-IT" sz="2400" dirty="0" smtClean="0">
                <a:latin typeface="David" pitchFamily="34" charset="-79"/>
                <a:cs typeface="David" pitchFamily="34" charset="-79"/>
              </a:rPr>
              <a:t>Negli anni ‘80 si è osservati in zone cerebrali preposte al canto di alcuni uccelli formazione di neuroni</a:t>
            </a:r>
          </a:p>
          <a:p>
            <a:pPr algn="ctr">
              <a:buNone/>
            </a:pPr>
            <a:r>
              <a:rPr lang="it-IT" sz="2400" dirty="0" smtClean="0">
                <a:latin typeface="David" pitchFamily="34" charset="-79"/>
                <a:cs typeface="David" pitchFamily="34" charset="-79"/>
              </a:rPr>
              <a:t>Successivamente sono stati compiuti studi anche nell’uomo </a:t>
            </a:r>
          </a:p>
          <a:p>
            <a:pPr algn="ctr">
              <a:buNone/>
            </a:pPr>
            <a:r>
              <a:rPr lang="it-IT" sz="2400" dirty="0" err="1" smtClean="0">
                <a:latin typeface="David" pitchFamily="34" charset="-79"/>
                <a:cs typeface="David" pitchFamily="34" charset="-79"/>
              </a:rPr>
              <a:t>Neurogenesi</a:t>
            </a:r>
            <a:r>
              <a:rPr lang="it-IT" sz="2400" dirty="0" smtClean="0">
                <a:latin typeface="David" pitchFamily="34" charset="-79"/>
                <a:cs typeface="David" pitchFamily="34" charset="-79"/>
              </a:rPr>
              <a:t> in rapporto all’esercizio fisico e alla meditazione nella zona </a:t>
            </a:r>
            <a:r>
              <a:rPr lang="it-IT" sz="2400" dirty="0" err="1" smtClean="0">
                <a:latin typeface="David" pitchFamily="34" charset="-79"/>
                <a:cs typeface="David" pitchFamily="34" charset="-79"/>
              </a:rPr>
              <a:t>subventricolare</a:t>
            </a:r>
            <a:r>
              <a:rPr lang="it-IT" sz="2400" dirty="0" smtClean="0">
                <a:latin typeface="David" pitchFamily="34" charset="-79"/>
                <a:cs typeface="David" pitchFamily="34" charset="-79"/>
              </a:rPr>
              <a:t> e nell’ippocampo</a:t>
            </a:r>
          </a:p>
          <a:p>
            <a:pPr algn="ctr">
              <a:buNone/>
            </a:pPr>
            <a:endParaRPr lang="it-IT" sz="2400" b="1" dirty="0" smtClean="0">
              <a:latin typeface="David" pitchFamily="34" charset="-79"/>
              <a:cs typeface="David" pitchFamily="34" charset="-79"/>
            </a:endParaRPr>
          </a:p>
          <a:p>
            <a:pPr algn="ctr">
              <a:buNone/>
            </a:pPr>
            <a:endParaRPr lang="it-IT" sz="2400" dirty="0" smtClean="0">
              <a:latin typeface="David" pitchFamily="34" charset="-79"/>
              <a:cs typeface="David" pitchFamily="34" charset="-79"/>
            </a:endParaRPr>
          </a:p>
          <a:p>
            <a:pPr algn="ctr">
              <a:buNone/>
            </a:pPr>
            <a:endParaRPr lang="it-IT" sz="2400" b="1" dirty="0">
              <a:latin typeface="David" pitchFamily="34" charset="-79"/>
              <a:cs typeface="David" pitchFamily="34" charset="-79"/>
            </a:endParaRPr>
          </a:p>
        </p:txBody>
      </p:sp>
    </p:spTree>
  </p:cSld>
  <p:clrMapOvr>
    <a:masterClrMapping/>
  </p:clrMapOvr>
  <p:transition spd="med">
    <p:rand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rof. Dott. Gianluigi Fanchiotti - Anestesia"/>
          <p:cNvPicPr>
            <a:picLocks noChangeAspect="1" noChangeArrowheads="1"/>
          </p:cNvPicPr>
          <p:nvPr/>
        </p:nvPicPr>
        <p:blipFill>
          <a:blip r:embed="rId2"/>
          <a:srcRect/>
          <a:stretch>
            <a:fillRect/>
          </a:stretch>
        </p:blipFill>
        <p:spPr bwMode="auto">
          <a:xfrm>
            <a:off x="1428728" y="1142984"/>
            <a:ext cx="6471857" cy="4357718"/>
          </a:xfrm>
          <a:prstGeom prst="rect">
            <a:avLst/>
          </a:prstGeom>
          <a:noFill/>
        </p:spPr>
      </p:pic>
    </p:spTree>
  </p:cSld>
  <p:clrMapOvr>
    <a:masterClrMapping/>
  </p:clrMapOvr>
  <p:transition spd="med">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u="sng" dirty="0" smtClean="0">
                <a:solidFill>
                  <a:srgbClr val="00B050"/>
                </a:solidFill>
                <a:latin typeface="Engravers MT" pitchFamily="18" charset="0"/>
              </a:rPr>
              <a:t>LE MAPPE NEURONALI</a:t>
            </a:r>
            <a:endParaRPr lang="it-IT" u="sng" dirty="0">
              <a:solidFill>
                <a:srgbClr val="00B050"/>
              </a:solidFill>
              <a:latin typeface="Engravers MT" pitchFamily="18" charset="0"/>
            </a:endParaRPr>
          </a:p>
        </p:txBody>
      </p:sp>
      <p:sp>
        <p:nvSpPr>
          <p:cNvPr id="3" name="Segnaposto contenuto 2"/>
          <p:cNvSpPr>
            <a:spLocks noGrp="1"/>
          </p:cNvSpPr>
          <p:nvPr>
            <p:ph idx="1"/>
          </p:nvPr>
        </p:nvSpPr>
        <p:spPr/>
        <p:txBody>
          <a:bodyPr>
            <a:normAutofit fontScale="85000" lnSpcReduction="10000"/>
          </a:bodyPr>
          <a:lstStyle/>
          <a:p>
            <a:r>
              <a:rPr lang="it-IT" dirty="0" smtClean="0">
                <a:latin typeface="David" pitchFamily="34" charset="-79"/>
                <a:cs typeface="David" pitchFamily="34" charset="-79"/>
              </a:rPr>
              <a:t>UNA MAPPA E’ COSTITUITA DA  FOGLI </a:t>
            </a:r>
            <a:r>
              <a:rPr lang="it-IT" dirty="0" err="1" smtClean="0">
                <a:latin typeface="David" pitchFamily="34" charset="-79"/>
                <a:cs typeface="David" pitchFamily="34" charset="-79"/>
              </a:rPr>
              <a:t>DI</a:t>
            </a:r>
            <a:r>
              <a:rPr lang="it-IT" dirty="0" smtClean="0">
                <a:latin typeface="David" pitchFamily="34" charset="-79"/>
                <a:cs typeface="David" pitchFamily="34" charset="-79"/>
              </a:rPr>
              <a:t> NEURONI NEL CERVELLO CHE SONO CONNESSI AD UN FOGLIO </a:t>
            </a:r>
            <a:r>
              <a:rPr lang="it-IT" dirty="0" err="1" smtClean="0">
                <a:latin typeface="David" pitchFamily="34" charset="-79"/>
                <a:cs typeface="David" pitchFamily="34" charset="-79"/>
              </a:rPr>
              <a:t>DI</a:t>
            </a:r>
            <a:r>
              <a:rPr lang="it-IT" dirty="0" smtClean="0">
                <a:latin typeface="David" pitchFamily="34" charset="-79"/>
                <a:cs typeface="David" pitchFamily="34" charset="-79"/>
              </a:rPr>
              <a:t> RECETTORI   COME:</a:t>
            </a:r>
          </a:p>
          <a:p>
            <a:r>
              <a:rPr lang="it-IT" dirty="0" smtClean="0">
                <a:solidFill>
                  <a:srgbClr val="FF0000"/>
                </a:solidFill>
                <a:latin typeface="David" pitchFamily="34" charset="-79"/>
                <a:cs typeface="David" pitchFamily="34" charset="-79"/>
              </a:rPr>
              <a:t>LA SUPERFICE DELLA PELLE,</a:t>
            </a:r>
          </a:p>
          <a:p>
            <a:r>
              <a:rPr lang="it-IT" dirty="0" smtClean="0">
                <a:solidFill>
                  <a:srgbClr val="002060"/>
                </a:solidFill>
                <a:latin typeface="David" pitchFamily="34" charset="-79"/>
                <a:cs typeface="David" pitchFamily="34" charset="-79"/>
              </a:rPr>
              <a:t>LA RETINA  DELL’OCCHIO</a:t>
            </a:r>
            <a:r>
              <a:rPr lang="it-IT" dirty="0" smtClean="0">
                <a:latin typeface="David" pitchFamily="34" charset="-79"/>
                <a:cs typeface="David" pitchFamily="34" charset="-79"/>
              </a:rPr>
              <a:t>.</a:t>
            </a:r>
          </a:p>
          <a:p>
            <a:r>
              <a:rPr lang="it-IT" dirty="0" smtClean="0">
                <a:latin typeface="David" pitchFamily="34" charset="-79"/>
                <a:cs typeface="David" pitchFamily="34" charset="-79"/>
              </a:rPr>
              <a:t>WADE MARSHALL  FU IL PRIMO SCIENZIATO A MAPPARE IN DETTAGLIO LA RAPPRESENTASIONE SENSORIALE  </a:t>
            </a:r>
            <a:r>
              <a:rPr lang="it-IT" u="sng" dirty="0" smtClean="0">
                <a:solidFill>
                  <a:srgbClr val="FF0000"/>
                </a:solidFill>
                <a:latin typeface="David" pitchFamily="34" charset="-79"/>
                <a:cs typeface="David" pitchFamily="34" charset="-79"/>
              </a:rPr>
              <a:t>DEL TATTO   </a:t>
            </a:r>
            <a:r>
              <a:rPr lang="it-IT" dirty="0" smtClean="0">
                <a:solidFill>
                  <a:srgbClr val="FF0000"/>
                </a:solidFill>
                <a:latin typeface="David" pitchFamily="34" charset="-79"/>
                <a:cs typeface="David" pitchFamily="34" charset="-79"/>
              </a:rPr>
              <a:t>E </a:t>
            </a:r>
            <a:r>
              <a:rPr lang="it-IT" u="sng" dirty="0" smtClean="0">
                <a:solidFill>
                  <a:srgbClr val="FF0000"/>
                </a:solidFill>
                <a:latin typeface="David" pitchFamily="34" charset="-79"/>
                <a:cs typeface="David" pitchFamily="34" charset="-79"/>
              </a:rPr>
              <a:t>DELLA VISIONE </a:t>
            </a:r>
            <a:r>
              <a:rPr lang="it-IT" dirty="0" smtClean="0">
                <a:solidFill>
                  <a:srgbClr val="FF0000"/>
                </a:solidFill>
                <a:latin typeface="David" pitchFamily="34" charset="-79"/>
                <a:cs typeface="David" pitchFamily="34" charset="-79"/>
              </a:rPr>
              <a:t>NELLA CORTECCIA  CEREBRALE.</a:t>
            </a:r>
          </a:p>
          <a:p>
            <a:r>
              <a:rPr lang="it-IT" u="sng" dirty="0" smtClean="0">
                <a:latin typeface="David" pitchFamily="34" charset="-79"/>
                <a:cs typeface="David" pitchFamily="34" charset="-79"/>
              </a:rPr>
              <a:t>Punto per punto</a:t>
            </a:r>
          </a:p>
          <a:p>
            <a:endParaRPr lang="it-IT" dirty="0" smtClean="0"/>
          </a:p>
          <a:p>
            <a:endParaRPr lang="it-IT" dirty="0"/>
          </a:p>
        </p:txBody>
      </p:sp>
    </p:spTree>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u="sng" dirty="0" smtClean="0">
                <a:latin typeface="Engravers MT" pitchFamily="18" charset="0"/>
              </a:rPr>
              <a:t>Mappe del sistema visivo</a:t>
            </a:r>
            <a:endParaRPr lang="it-IT" u="sng" dirty="0">
              <a:latin typeface="Engravers MT" pitchFamily="18" charset="0"/>
            </a:endParaRPr>
          </a:p>
        </p:txBody>
      </p:sp>
      <p:sp>
        <p:nvSpPr>
          <p:cNvPr id="3" name="Segnaposto contenuto 2"/>
          <p:cNvSpPr>
            <a:spLocks noGrp="1"/>
          </p:cNvSpPr>
          <p:nvPr>
            <p:ph idx="1"/>
          </p:nvPr>
        </p:nvSpPr>
        <p:spPr/>
        <p:txBody>
          <a:bodyPr>
            <a:normAutofit/>
          </a:bodyPr>
          <a:lstStyle/>
          <a:p>
            <a:r>
              <a:rPr lang="it-IT" dirty="0" smtClean="0">
                <a:latin typeface="David" pitchFamily="34" charset="-79"/>
                <a:cs typeface="David" pitchFamily="34" charset="-79"/>
              </a:rPr>
              <a:t>Nel cervello umano vi sono  oltre 30 mappe nella sola</a:t>
            </a:r>
            <a:r>
              <a:rPr lang="it-IT" b="1" u="sng" dirty="0" smtClean="0">
                <a:latin typeface="David" pitchFamily="34" charset="-79"/>
                <a:cs typeface="David" pitchFamily="34" charset="-79"/>
              </a:rPr>
              <a:t> corteccia visiva.</a:t>
            </a:r>
          </a:p>
          <a:p>
            <a:r>
              <a:rPr lang="it-IT" dirty="0" smtClean="0">
                <a:latin typeface="David" pitchFamily="34" charset="-79"/>
                <a:cs typeface="David" pitchFamily="34" charset="-79"/>
              </a:rPr>
              <a:t>E’ importante sapere che una mappa è ritenuta una parte reale dell’anatomia del cervello.</a:t>
            </a:r>
          </a:p>
          <a:p>
            <a:r>
              <a:rPr lang="it-IT" dirty="0" smtClean="0">
                <a:latin typeface="David" pitchFamily="34" charset="-79"/>
                <a:cs typeface="David" pitchFamily="34" charset="-79"/>
              </a:rPr>
              <a:t>Molte mappe possono collaborare tra loro integrando la propria funzione, colore, forma, movimento  di un oggetto, ottenendo  una funzione unificata </a:t>
            </a:r>
            <a:r>
              <a:rPr lang="it-IT" b="1" u="sng" dirty="0" smtClean="0">
                <a:latin typeface="David" pitchFamily="34" charset="-79"/>
                <a:cs typeface="David" pitchFamily="34" charset="-79"/>
              </a:rPr>
              <a:t>degli oggetti del mondo</a:t>
            </a:r>
            <a:endParaRPr lang="it-IT" b="1" u="sng" dirty="0">
              <a:latin typeface="David" pitchFamily="34" charset="-79"/>
              <a:cs typeface="David" pitchFamily="34" charset="-79"/>
            </a:endParaRPr>
          </a:p>
        </p:txBody>
      </p:sp>
    </p:spTree>
  </p:cSld>
  <p:clrMapOvr>
    <a:masterClrMapping/>
  </p:clrMapOvr>
  <p:transition spd="med">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latin typeface="Engravers MT" pitchFamily="18" charset="0"/>
              </a:rPr>
              <a:t>LA CORTECCIA CEREBRALE</a:t>
            </a:r>
            <a:endParaRPr lang="it-IT" dirty="0">
              <a:solidFill>
                <a:srgbClr val="FF0000"/>
              </a:solidFill>
              <a:latin typeface="Engravers MT" pitchFamily="18" charset="0"/>
            </a:endParaRPr>
          </a:p>
        </p:txBody>
      </p:sp>
      <p:sp>
        <p:nvSpPr>
          <p:cNvPr id="3" name="Segnaposto contenuto 2"/>
          <p:cNvSpPr>
            <a:spLocks noGrp="1"/>
          </p:cNvSpPr>
          <p:nvPr>
            <p:ph idx="1"/>
          </p:nvPr>
        </p:nvSpPr>
        <p:spPr/>
        <p:txBody>
          <a:bodyPr>
            <a:normAutofit fontScale="92500" lnSpcReduction="20000"/>
          </a:bodyPr>
          <a:lstStyle/>
          <a:p>
            <a:r>
              <a:rPr lang="it-IT" dirty="0" smtClean="0">
                <a:latin typeface="David" pitchFamily="34" charset="-79"/>
                <a:cs typeface="David" pitchFamily="34" charset="-79"/>
              </a:rPr>
              <a:t>PER DARVI UN IDEA, LA CORTECCIA CEREBRALE CONTIENE 100 MILIARDI  </a:t>
            </a:r>
            <a:r>
              <a:rPr lang="it-IT" dirty="0" err="1" smtClean="0">
                <a:latin typeface="David" pitchFamily="34" charset="-79"/>
                <a:cs typeface="David" pitchFamily="34" charset="-79"/>
              </a:rPr>
              <a:t>DI</a:t>
            </a:r>
            <a:r>
              <a:rPr lang="it-IT" dirty="0" smtClean="0">
                <a:latin typeface="David" pitchFamily="34" charset="-79"/>
                <a:cs typeface="David" pitchFamily="34" charset="-79"/>
              </a:rPr>
              <a:t> NEURONI,OGNUNO CON CIRCA </a:t>
            </a:r>
            <a:r>
              <a:rPr lang="it-IT" dirty="0" smtClean="0">
                <a:solidFill>
                  <a:srgbClr val="FF0000"/>
                </a:solidFill>
                <a:latin typeface="David" pitchFamily="34" charset="-79"/>
                <a:cs typeface="David" pitchFamily="34" charset="-79"/>
              </a:rPr>
              <a:t>UN MIGLIAIO </a:t>
            </a:r>
            <a:r>
              <a:rPr lang="it-IT" dirty="0" err="1" smtClean="0">
                <a:solidFill>
                  <a:srgbClr val="FF0000"/>
                </a:solidFill>
                <a:latin typeface="David" pitchFamily="34" charset="-79"/>
                <a:cs typeface="David" pitchFamily="34" charset="-79"/>
              </a:rPr>
              <a:t>DI</a:t>
            </a:r>
            <a:r>
              <a:rPr lang="it-IT" dirty="0" smtClean="0">
                <a:solidFill>
                  <a:srgbClr val="FF0000"/>
                </a:solidFill>
                <a:latin typeface="David" pitchFamily="34" charset="-79"/>
                <a:cs typeface="David" pitchFamily="34" charset="-79"/>
              </a:rPr>
              <a:t> SINAPSI, PER UN TOTALE </a:t>
            </a:r>
            <a:r>
              <a:rPr lang="it-IT" dirty="0" err="1" smtClean="0">
                <a:solidFill>
                  <a:srgbClr val="FF0000"/>
                </a:solidFill>
                <a:latin typeface="David" pitchFamily="34" charset="-79"/>
                <a:cs typeface="David" pitchFamily="34" charset="-79"/>
              </a:rPr>
              <a:t>DI</a:t>
            </a:r>
            <a:r>
              <a:rPr lang="it-IT" dirty="0" smtClean="0">
                <a:solidFill>
                  <a:srgbClr val="FF0000"/>
                </a:solidFill>
                <a:latin typeface="David" pitchFamily="34" charset="-79"/>
                <a:cs typeface="David" pitchFamily="34" charset="-79"/>
              </a:rPr>
              <a:t> 100 MILIARDI </a:t>
            </a:r>
            <a:r>
              <a:rPr lang="it-IT" dirty="0" err="1" smtClean="0">
                <a:solidFill>
                  <a:srgbClr val="FF0000"/>
                </a:solidFill>
                <a:latin typeface="David" pitchFamily="34" charset="-79"/>
                <a:cs typeface="David" pitchFamily="34" charset="-79"/>
              </a:rPr>
              <a:t>DI</a:t>
            </a:r>
            <a:r>
              <a:rPr lang="it-IT" dirty="0" smtClean="0">
                <a:solidFill>
                  <a:srgbClr val="FF0000"/>
                </a:solidFill>
                <a:latin typeface="David" pitchFamily="34" charset="-79"/>
                <a:cs typeface="David" pitchFamily="34" charset="-79"/>
              </a:rPr>
              <a:t> CONNESSIONI SINAPTICHE .</a:t>
            </a:r>
          </a:p>
          <a:p>
            <a:r>
              <a:rPr lang="it-IT" dirty="0" smtClean="0">
                <a:latin typeface="David" pitchFamily="34" charset="-79"/>
                <a:cs typeface="David" pitchFamily="34" charset="-79"/>
              </a:rPr>
              <a:t>WADE MARSHALL DIEDE IL VIA ALLA REPPRESENTAZIONE DELLA MAPPA SENSORIALE DEL TATTO  IN UNA STRISCA DEL LOBO PARIETALE DELLA CORTECCIA CEREBRALE.</a:t>
            </a:r>
            <a:endParaRPr lang="it-IT" dirty="0">
              <a:latin typeface="David" pitchFamily="34" charset="-79"/>
              <a:cs typeface="David" pitchFamily="34" charset="-79"/>
            </a:endParaRPr>
          </a:p>
        </p:txBody>
      </p:sp>
    </p:spTree>
  </p:cSld>
  <p:clrMapOvr>
    <a:masterClrMapping/>
  </p:clrMapOvr>
  <p:transition spd="med">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143000"/>
          </a:xfrm>
        </p:spPr>
        <p:txBody>
          <a:bodyPr>
            <a:normAutofit fontScale="90000"/>
          </a:bodyPr>
          <a:lstStyle/>
          <a:p>
            <a:r>
              <a:rPr lang="it-IT" dirty="0" smtClean="0">
                <a:latin typeface="Engravers MT" pitchFamily="18" charset="0"/>
              </a:rPr>
              <a:t>IL CERVELLO E’ IN CONTINUA TRASFORMAZIONE</a:t>
            </a:r>
            <a:endParaRPr lang="it-IT" dirty="0">
              <a:latin typeface="Engravers MT" pitchFamily="18" charset="0"/>
            </a:endParaRPr>
          </a:p>
        </p:txBody>
      </p:sp>
      <p:sp>
        <p:nvSpPr>
          <p:cNvPr id="3" name="Segnaposto contenuto 2"/>
          <p:cNvSpPr>
            <a:spLocks noGrp="1"/>
          </p:cNvSpPr>
          <p:nvPr>
            <p:ph idx="1"/>
          </p:nvPr>
        </p:nvSpPr>
        <p:spPr>
          <a:xfrm>
            <a:off x="0" y="1857364"/>
            <a:ext cx="9144000" cy="4525963"/>
          </a:xfrm>
        </p:spPr>
        <p:txBody>
          <a:bodyPr>
            <a:normAutofit fontScale="92500" lnSpcReduction="10000"/>
          </a:bodyPr>
          <a:lstStyle/>
          <a:p>
            <a:pPr algn="ctr">
              <a:buNone/>
            </a:pPr>
            <a:r>
              <a:rPr lang="it-IT" dirty="0" smtClean="0"/>
              <a:t>    </a:t>
            </a:r>
          </a:p>
          <a:p>
            <a:pPr algn="ctr">
              <a:buNone/>
            </a:pPr>
            <a:r>
              <a:rPr lang="it-IT" dirty="0" smtClean="0">
                <a:latin typeface="David" pitchFamily="34" charset="-79"/>
                <a:cs typeface="David" pitchFamily="34" charset="-79"/>
              </a:rPr>
              <a:t>Viviamo in un’</a:t>
            </a:r>
            <a:r>
              <a:rPr lang="it-IT" dirty="0" err="1" smtClean="0">
                <a:latin typeface="David" pitchFamily="34" charset="-79"/>
                <a:cs typeface="David" pitchFamily="34" charset="-79"/>
              </a:rPr>
              <a:t>econicchia</a:t>
            </a:r>
            <a:r>
              <a:rPr lang="it-IT" dirty="0" smtClean="0">
                <a:solidFill>
                  <a:srgbClr val="00B050"/>
                </a:solidFill>
                <a:latin typeface="David" pitchFamily="34" charset="-79"/>
                <a:cs typeface="David" pitchFamily="34" charset="-79"/>
              </a:rPr>
              <a:t> </a:t>
            </a:r>
            <a:r>
              <a:rPr lang="it-IT" dirty="0" smtClean="0">
                <a:latin typeface="David" pitchFamily="34" charset="-79"/>
                <a:cs typeface="David" pitchFamily="34" charset="-79"/>
              </a:rPr>
              <a:t>naturale o artificiale (</a:t>
            </a:r>
            <a:r>
              <a:rPr lang="it-IT" dirty="0" err="1" smtClean="0">
                <a:latin typeface="David" pitchFamily="34" charset="-79"/>
                <a:cs typeface="David" pitchFamily="34" charset="-79"/>
              </a:rPr>
              <a:t>Edelman</a:t>
            </a:r>
            <a:r>
              <a:rPr lang="it-IT" dirty="0" smtClean="0">
                <a:latin typeface="David" pitchFamily="34" charset="-79"/>
                <a:cs typeface="David" pitchFamily="34" charset="-79"/>
              </a:rPr>
              <a:t>) dove stimoli esterni, interni, sensazioni, modelli di </a:t>
            </a:r>
            <a:r>
              <a:rPr lang="it-IT" u="sng" dirty="0" smtClean="0">
                <a:latin typeface="David" pitchFamily="34" charset="-79"/>
                <a:cs typeface="David" pitchFamily="34" charset="-79"/>
              </a:rPr>
              <a:t>comportamento sia riabilitativo che didattico </a:t>
            </a:r>
            <a:r>
              <a:rPr lang="it-IT" dirty="0" smtClean="0">
                <a:latin typeface="David" pitchFamily="34" charset="-79"/>
                <a:cs typeface="David" pitchFamily="34" charset="-79"/>
              </a:rPr>
              <a:t>determinano scariche neuronali, neurotrasmettitori e modificazione della forza </a:t>
            </a:r>
            <a:r>
              <a:rPr lang="it-IT" dirty="0" err="1" smtClean="0">
                <a:latin typeface="David" pitchFamily="34" charset="-79"/>
                <a:cs typeface="David" pitchFamily="34" charset="-79"/>
              </a:rPr>
              <a:t>sinaptica</a:t>
            </a:r>
            <a:r>
              <a:rPr lang="it-IT" dirty="0" smtClean="0">
                <a:latin typeface="David" pitchFamily="34" charset="-79"/>
                <a:cs typeface="David" pitchFamily="34" charset="-79"/>
              </a:rPr>
              <a:t> → si forma il colloquio neuronale</a:t>
            </a:r>
          </a:p>
          <a:p>
            <a:pPr algn="ctr">
              <a:buNone/>
            </a:pPr>
            <a:endParaRPr lang="it-IT" dirty="0" smtClean="0">
              <a:solidFill>
                <a:srgbClr val="FF0000"/>
              </a:solidFill>
              <a:latin typeface="David" pitchFamily="34" charset="-79"/>
              <a:cs typeface="David" pitchFamily="34" charset="-79"/>
            </a:endParaRPr>
          </a:p>
          <a:p>
            <a:pPr algn="ctr">
              <a:buNone/>
            </a:pPr>
            <a:r>
              <a:rPr lang="it-IT" dirty="0" smtClean="0">
                <a:solidFill>
                  <a:srgbClr val="FF0000"/>
                </a:solidFill>
                <a:latin typeface="David" pitchFamily="34" charset="-79"/>
                <a:cs typeface="David" pitchFamily="34" charset="-79"/>
              </a:rPr>
              <a:t>Con aumento delle sensazioni,della percezione,dell’esperienza cosciente.</a:t>
            </a:r>
            <a:endParaRPr lang="it-IT" dirty="0">
              <a:solidFill>
                <a:srgbClr val="FF0000"/>
              </a:solidFill>
              <a:latin typeface="David" pitchFamily="34" charset="-79"/>
              <a:cs typeface="David" pitchFamily="34" charset="-79"/>
            </a:endParaRPr>
          </a:p>
        </p:txBody>
      </p:sp>
    </p:spTree>
  </p:cSld>
  <p:clrMapOvr>
    <a:masterClrMapping/>
  </p:clrMapOvr>
  <p:transition spd="med">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latin typeface="Engravers MT" pitchFamily="18" charset="0"/>
              </a:rPr>
              <a:t>Stimoli ed ambiente</a:t>
            </a:r>
            <a:endParaRPr lang="it-IT" dirty="0">
              <a:latin typeface="Engravers MT" pitchFamily="18" charset="0"/>
            </a:endParaRPr>
          </a:p>
        </p:txBody>
      </p:sp>
      <p:sp>
        <p:nvSpPr>
          <p:cNvPr id="3" name="Segnaposto contenuto 2"/>
          <p:cNvSpPr>
            <a:spLocks noGrp="1"/>
          </p:cNvSpPr>
          <p:nvPr>
            <p:ph idx="1"/>
          </p:nvPr>
        </p:nvSpPr>
        <p:spPr/>
        <p:txBody>
          <a:bodyPr>
            <a:normAutofit/>
          </a:bodyPr>
          <a:lstStyle/>
          <a:p>
            <a:r>
              <a:rPr lang="it-IT" dirty="0" smtClean="0">
                <a:latin typeface="David" pitchFamily="34" charset="-79"/>
                <a:cs typeface="David" pitchFamily="34" charset="-79"/>
              </a:rPr>
              <a:t>Gli stimoli dell’ambiente in cui ci troviamo (VISIVI, UDITIVI,TATTILI ,VIBRATORI, OLFATTIVI, LA VOCE ALDILA’ DELLE PAROLE, LA MUSICA) sono fondamentali nello sviluppo cerebrale e nel rafforzare le connessioni interneurali.</a:t>
            </a:r>
          </a:p>
          <a:p>
            <a:pPr>
              <a:buNone/>
            </a:pPr>
            <a:r>
              <a:rPr lang="it-IT" dirty="0" smtClean="0">
                <a:solidFill>
                  <a:srgbClr val="FF0000"/>
                </a:solidFill>
                <a:latin typeface="David" pitchFamily="34" charset="-79"/>
                <a:cs typeface="David" pitchFamily="34" charset="-79"/>
              </a:rPr>
              <a:t>→</a:t>
            </a:r>
            <a:r>
              <a:rPr lang="it-IT" u="sng" dirty="0" smtClean="0">
                <a:solidFill>
                  <a:srgbClr val="FF0000"/>
                </a:solidFill>
                <a:latin typeface="David" pitchFamily="34" charset="-79"/>
                <a:cs typeface="David" pitchFamily="34" charset="-79"/>
              </a:rPr>
              <a:t> VALIDITA’ DELLA STIMOLAZIONE MUTISENSORIALE</a:t>
            </a:r>
            <a:endParaRPr lang="it-IT" u="sng" dirty="0">
              <a:solidFill>
                <a:srgbClr val="FF0000"/>
              </a:solidFill>
              <a:latin typeface="David" pitchFamily="34" charset="-79"/>
              <a:cs typeface="David" pitchFamily="34" charset="-79"/>
            </a:endParaRPr>
          </a:p>
        </p:txBody>
      </p:sp>
    </p:spTree>
  </p:cSld>
  <p:clrMapOvr>
    <a:masterClrMapping/>
  </p:clrMapOvr>
  <p:transition spd="med">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latin typeface="Engravers MT" pitchFamily="18" charset="0"/>
              </a:rPr>
              <a:t>ATTIVITA’ NEURONALE CON STIMOLAZIONE</a:t>
            </a:r>
            <a:r>
              <a:rPr lang="it-IT" dirty="0" smtClean="0"/>
              <a:t/>
            </a:r>
            <a:br>
              <a:rPr lang="it-IT" dirty="0" smtClean="0"/>
            </a:br>
            <a:endParaRPr lang="it-IT" dirty="0"/>
          </a:p>
        </p:txBody>
      </p:sp>
      <p:sp>
        <p:nvSpPr>
          <p:cNvPr id="3" name="Segnaposto contenuto 2"/>
          <p:cNvSpPr>
            <a:spLocks noGrp="1"/>
          </p:cNvSpPr>
          <p:nvPr>
            <p:ph idx="1"/>
          </p:nvPr>
        </p:nvSpPr>
        <p:spPr/>
        <p:txBody>
          <a:bodyPr>
            <a:normAutofit fontScale="92500" lnSpcReduction="20000"/>
          </a:bodyPr>
          <a:lstStyle/>
          <a:p>
            <a:pPr algn="ctr">
              <a:buNone/>
            </a:pPr>
            <a:r>
              <a:rPr lang="it-IT" dirty="0" smtClean="0">
                <a:latin typeface="David" pitchFamily="34" charset="-79"/>
                <a:cs typeface="David" pitchFamily="34" charset="-79"/>
              </a:rPr>
              <a:t>Il Neurone ha una frequenza a riposo, cioè Scarica a frequenze ed intervalli regolari.</a:t>
            </a:r>
          </a:p>
          <a:p>
            <a:pPr algn="ctr">
              <a:buNone/>
            </a:pPr>
            <a:endParaRPr lang="it-IT" dirty="0" smtClean="0">
              <a:latin typeface="David" pitchFamily="34" charset="-79"/>
              <a:cs typeface="David" pitchFamily="34" charset="-79"/>
            </a:endParaRPr>
          </a:p>
          <a:p>
            <a:pPr algn="ctr">
              <a:buNone/>
            </a:pPr>
            <a:r>
              <a:rPr lang="it-IT" dirty="0" smtClean="0">
                <a:latin typeface="David" pitchFamily="34" charset="-79"/>
                <a:cs typeface="David" pitchFamily="34" charset="-79"/>
              </a:rPr>
              <a:t>              </a:t>
            </a:r>
            <a:r>
              <a:rPr lang="it-IT" u="sng" dirty="0" smtClean="0">
                <a:solidFill>
                  <a:srgbClr val="FF0000"/>
                </a:solidFill>
                <a:latin typeface="David" pitchFamily="34" charset="-79"/>
                <a:cs typeface="David" pitchFamily="34" charset="-79"/>
              </a:rPr>
              <a:t>La stimolazione sensoriale:</a:t>
            </a:r>
          </a:p>
          <a:p>
            <a:pPr algn="ctr">
              <a:buNone/>
            </a:pPr>
            <a:r>
              <a:rPr lang="it-IT" dirty="0" smtClean="0">
                <a:latin typeface="David" pitchFamily="34" charset="-79"/>
                <a:cs typeface="David" pitchFamily="34" charset="-79"/>
              </a:rPr>
              <a:t>Modifica la frequenza di scarica  neuronale  </a:t>
            </a:r>
            <a:r>
              <a:rPr lang="it-IT" dirty="0" smtClean="0">
                <a:solidFill>
                  <a:srgbClr val="FF0000"/>
                </a:solidFill>
                <a:latin typeface="David" pitchFamily="34" charset="-79"/>
                <a:cs typeface="David" pitchFamily="34" charset="-79"/>
              </a:rPr>
              <a:t>stimolando Il neurone successivo </a:t>
            </a:r>
            <a:r>
              <a:rPr lang="it-IT" dirty="0" smtClean="0">
                <a:latin typeface="David" pitchFamily="34" charset="-79"/>
                <a:cs typeface="David" pitchFamily="34" charset="-79"/>
              </a:rPr>
              <a:t>che riconosce il segnale del recettore post- </a:t>
            </a:r>
            <a:r>
              <a:rPr lang="it-IT" dirty="0" err="1" smtClean="0">
                <a:latin typeface="David" pitchFamily="34" charset="-79"/>
                <a:cs typeface="David" pitchFamily="34" charset="-79"/>
              </a:rPr>
              <a:t>sinaptico</a:t>
            </a:r>
            <a:r>
              <a:rPr lang="it-IT" dirty="0" smtClean="0">
                <a:latin typeface="David" pitchFamily="34" charset="-79"/>
                <a:cs typeface="David" pitchFamily="34" charset="-79"/>
              </a:rPr>
              <a:t>  determinando informazione a canali neuronali ben precisi e collegati tra loro</a:t>
            </a:r>
          </a:p>
          <a:p>
            <a:pPr algn="ctr">
              <a:buNone/>
            </a:pPr>
            <a:r>
              <a:rPr lang="it-IT" u="sng" dirty="0" smtClean="0">
                <a:solidFill>
                  <a:srgbClr val="002060"/>
                </a:solidFill>
                <a:latin typeface="David" pitchFamily="34" charset="-79"/>
                <a:cs typeface="David" pitchFamily="34" charset="-79"/>
              </a:rPr>
              <a:t>CON AUMENTO  DELLA ATTIVITA’ COSCIENTE.</a:t>
            </a:r>
          </a:p>
          <a:p>
            <a:endParaRPr lang="it-IT" dirty="0"/>
          </a:p>
        </p:txBody>
      </p:sp>
    </p:spTree>
  </p:cSld>
  <p:clrMapOvr>
    <a:masterClrMapping/>
  </p:clrMapOvr>
  <p:transition spd="med">
    <p:random/>
  </p:transition>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TotalTime>
  <Words>1916</Words>
  <PresentationFormat>Presentazione su schermo (4:3)</PresentationFormat>
  <Paragraphs>212</Paragraphs>
  <Slides>36</Slides>
  <Notes>0</Notes>
  <HiddenSlides>0</HiddenSlides>
  <MMClips>0</MMClips>
  <ScaleCrop>false</ScaleCrop>
  <HeadingPairs>
    <vt:vector size="4" baseType="variant">
      <vt:variant>
        <vt:lpstr>Tema</vt:lpstr>
      </vt:variant>
      <vt:variant>
        <vt:i4>1</vt:i4>
      </vt:variant>
      <vt:variant>
        <vt:lpstr>Titoli diapositive</vt:lpstr>
      </vt:variant>
      <vt:variant>
        <vt:i4>36</vt:i4>
      </vt:variant>
    </vt:vector>
  </HeadingPairs>
  <TitlesOfParts>
    <vt:vector size="37" baseType="lpstr">
      <vt:lpstr>Tema di Office</vt:lpstr>
      <vt:lpstr>Neurostimolazione cervello-mente le ricerche neurofisiologiche</vt:lpstr>
      <vt:lpstr>ASSOCIAZIONE PER LO SVILUPPO DEL METODO SNOEZELLEN</vt:lpstr>
      <vt:lpstr>Cervello-sviluppo - selezione</vt:lpstr>
      <vt:lpstr>LE MAPPE NEURONALI</vt:lpstr>
      <vt:lpstr>Mappe del sistema visivo</vt:lpstr>
      <vt:lpstr>LA CORTECCIA CEREBRALE</vt:lpstr>
      <vt:lpstr>IL CERVELLO E’ IN CONTINUA TRASFORMAZIONE</vt:lpstr>
      <vt:lpstr>Stimoli ed ambiente</vt:lpstr>
      <vt:lpstr>ATTIVITA’ NEURONALE CON STIMOLAZIONE </vt:lpstr>
      <vt:lpstr>ATTIVITA’ MENTALE</vt:lpstr>
      <vt:lpstr>Fattori genetici, stimoli ambientali e modello  riabilitativo</vt:lpstr>
      <vt:lpstr>Caratteristiche del tessuto neuronale</vt:lpstr>
      <vt:lpstr>Stimolazione e mappe sensoriali</vt:lpstr>
      <vt:lpstr>Le teorie sul cervello</vt:lpstr>
      <vt:lpstr>Il  cervello trino di Paul Mac Lean modello a carattere evoluzionistico</vt:lpstr>
      <vt:lpstr>La neocorteccia  cervello superiore</vt:lpstr>
      <vt:lpstr>I  4 LOBI DELLA CORTECCIA CEREBRALE</vt:lpstr>
      <vt:lpstr>LE MOTIVAZIONI DEI TRE CERVELLI</vt:lpstr>
      <vt:lpstr>IL SISTEMA LIMBICO</vt:lpstr>
      <vt:lpstr>IL CERVELLO TRINO DI P. MAC LEAN  </vt:lpstr>
      <vt:lpstr>LE MOTIVAZIONI LIMBICHE SECONDO LA TEORIA DI  P. MAC LEAN</vt:lpstr>
      <vt:lpstr>LE STRUTTURE NEURO ANATOMICHE DEL SISTEMA OFFERTA DI CURA</vt:lpstr>
      <vt:lpstr>IMPORTANZA DELL’AMIGDALA  PER I TERAPISTI</vt:lpstr>
      <vt:lpstr>IL FENOMENO DELLA VISIONE ESEMPIO PARADIGMATICO PER COMPRENDERE IL MECCANISMO  DELLA STIMOLAZIONE MULTISENSORIALE.</vt:lpstr>
      <vt:lpstr>STIMOLAZIONE VISIVA</vt:lpstr>
      <vt:lpstr>Wade Marshall, Wilder Penfield e Philip Bard.</vt:lpstr>
      <vt:lpstr>HOMUNCULUS SENSORIALE   E STIMOLAZIONE VISIVA</vt:lpstr>
      <vt:lpstr>RIORGANIZZAZIONE DELLA MAPPA SENSORIALE</vt:lpstr>
      <vt:lpstr>FLUSSO DI PENSIERI</vt:lpstr>
      <vt:lpstr>neurogenesi</vt:lpstr>
      <vt:lpstr>Algoritmo di una stanza di simulazione multisensoriale</vt:lpstr>
      <vt:lpstr>Diapositiva 32</vt:lpstr>
      <vt:lpstr>Econicchia → STIMOLI ESTERNI → STANZA SENSORIALE</vt:lpstr>
      <vt:lpstr>NeuroplasticitÀ </vt:lpstr>
      <vt:lpstr>Da cajal – xix sec. </vt:lpstr>
      <vt:lpstr>Diapositiva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Neurostimolazione : cervello –  mente.  le ricerche neurofisiologiche</dc:title>
  <dc:creator>End User</dc:creator>
  <cp:lastModifiedBy>End User</cp:lastModifiedBy>
  <cp:revision>36</cp:revision>
  <dcterms:created xsi:type="dcterms:W3CDTF">2015-04-12T09:57:19Z</dcterms:created>
  <dcterms:modified xsi:type="dcterms:W3CDTF">2015-12-10T16:48:06Z</dcterms:modified>
</cp:coreProperties>
</file>